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337" r:id="rId2"/>
    <p:sldId id="338" r:id="rId3"/>
    <p:sldId id="257" r:id="rId4"/>
    <p:sldId id="258" r:id="rId5"/>
    <p:sldId id="307" r:id="rId6"/>
    <p:sldId id="265" r:id="rId7"/>
    <p:sldId id="271" r:id="rId8"/>
    <p:sldId id="295" r:id="rId9"/>
    <p:sldId id="296" r:id="rId10"/>
    <p:sldId id="298" r:id="rId11"/>
    <p:sldId id="272" r:id="rId12"/>
    <p:sldId id="273" r:id="rId13"/>
    <p:sldId id="299" r:id="rId14"/>
    <p:sldId id="300" r:id="rId15"/>
    <p:sldId id="301" r:id="rId16"/>
    <p:sldId id="266" r:id="rId17"/>
    <p:sldId id="275" r:id="rId18"/>
    <p:sldId id="276" r:id="rId19"/>
    <p:sldId id="277" r:id="rId20"/>
    <p:sldId id="267" r:id="rId21"/>
    <p:sldId id="278" r:id="rId22"/>
    <p:sldId id="331" r:id="rId23"/>
    <p:sldId id="279" r:id="rId24"/>
    <p:sldId id="280" r:id="rId25"/>
    <p:sldId id="281" r:id="rId26"/>
    <p:sldId id="269" r:id="rId27"/>
    <p:sldId id="286" r:id="rId28"/>
    <p:sldId id="302" r:id="rId29"/>
    <p:sldId id="323" r:id="rId30"/>
    <p:sldId id="325" r:id="rId31"/>
    <p:sldId id="326" r:id="rId32"/>
    <p:sldId id="333" r:id="rId33"/>
    <p:sldId id="330" r:id="rId34"/>
    <p:sldId id="327" r:id="rId35"/>
    <p:sldId id="328" r:id="rId36"/>
    <p:sldId id="329" r:id="rId37"/>
    <p:sldId id="321" r:id="rId38"/>
    <p:sldId id="320" r:id="rId39"/>
    <p:sldId id="324" r:id="rId40"/>
    <p:sldId id="303" r:id="rId41"/>
    <p:sldId id="341" r:id="rId42"/>
    <p:sldId id="332" r:id="rId43"/>
    <p:sldId id="306" r:id="rId44"/>
    <p:sldId id="304" r:id="rId45"/>
    <p:sldId id="305" r:id="rId46"/>
    <p:sldId id="334" r:id="rId47"/>
    <p:sldId id="335" r:id="rId48"/>
    <p:sldId id="336" r:id="rId49"/>
    <p:sldId id="339" r:id="rId50"/>
    <p:sldId id="340" r:id="rId51"/>
    <p:sldId id="287" r:id="rId52"/>
    <p:sldId id="285" r:id="rId53"/>
    <p:sldId id="314" r:id="rId54"/>
    <p:sldId id="313" r:id="rId55"/>
    <p:sldId id="312" r:id="rId56"/>
    <p:sldId id="315" r:id="rId57"/>
    <p:sldId id="316" r:id="rId58"/>
    <p:sldId id="317" r:id="rId59"/>
    <p:sldId id="318" r:id="rId60"/>
    <p:sldId id="282" r:id="rId61"/>
    <p:sldId id="283" r:id="rId62"/>
    <p:sldId id="284" r:id="rId63"/>
    <p:sldId id="309" r:id="rId64"/>
    <p:sldId id="310" r:id="rId65"/>
    <p:sldId id="311" r:id="rId66"/>
    <p:sldId id="268" r:id="rId67"/>
    <p:sldId id="270" r:id="rId68"/>
    <p:sldId id="292" r:id="rId69"/>
    <p:sldId id="293" r:id="rId70"/>
    <p:sldId id="294"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21"/>
    <p:restoredTop sz="86465"/>
  </p:normalViewPr>
  <p:slideViewPr>
    <p:cSldViewPr snapToGrid="0" snapToObjects="1">
      <p:cViewPr>
        <p:scale>
          <a:sx n="96" d="100"/>
          <a:sy n="96" d="100"/>
        </p:scale>
        <p:origin x="-152" y="520"/>
      </p:cViewPr>
      <p:guideLst/>
    </p:cSldViewPr>
  </p:slideViewPr>
  <p:outlineViewPr>
    <p:cViewPr>
      <p:scale>
        <a:sx n="33" d="100"/>
        <a:sy n="33" d="100"/>
      </p:scale>
      <p:origin x="0" y="-112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E78FC-A39F-5449-B212-FEAEBA066350}" type="datetimeFigureOut">
              <a:rPr lang="en-US" smtClean="0"/>
              <a:t>9/9/19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3604E-F33E-454F-9C6F-79185A06497D}" type="slidenum">
              <a:rPr lang="en-US" smtClean="0"/>
              <a:t>‹#›</a:t>
            </a:fld>
            <a:endParaRPr lang="en-US"/>
          </a:p>
        </p:txBody>
      </p:sp>
    </p:spTree>
    <p:extLst>
      <p:ext uri="{BB962C8B-B14F-4D97-AF65-F5344CB8AC3E}">
        <p14:creationId xmlns:p14="http://schemas.microsoft.com/office/powerpoint/2010/main" val="196189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a:t>
            </a:fld>
            <a:endParaRPr lang="en-US"/>
          </a:p>
        </p:txBody>
      </p:sp>
    </p:spTree>
    <p:extLst>
      <p:ext uri="{BB962C8B-B14F-4D97-AF65-F5344CB8AC3E}">
        <p14:creationId xmlns:p14="http://schemas.microsoft.com/office/powerpoint/2010/main" val="171373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12</a:t>
            </a:fld>
            <a:endParaRPr lang="en-US"/>
          </a:p>
        </p:txBody>
      </p:sp>
    </p:spTree>
    <p:extLst>
      <p:ext uri="{BB962C8B-B14F-4D97-AF65-F5344CB8AC3E}">
        <p14:creationId xmlns:p14="http://schemas.microsoft.com/office/powerpoint/2010/main" val="78160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13</a:t>
            </a:fld>
            <a:endParaRPr lang="en-US"/>
          </a:p>
        </p:txBody>
      </p:sp>
    </p:spTree>
    <p:extLst>
      <p:ext uri="{BB962C8B-B14F-4D97-AF65-F5344CB8AC3E}">
        <p14:creationId xmlns:p14="http://schemas.microsoft.com/office/powerpoint/2010/main" val="386411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14</a:t>
            </a:fld>
            <a:endParaRPr lang="en-US"/>
          </a:p>
        </p:txBody>
      </p:sp>
    </p:spTree>
    <p:extLst>
      <p:ext uri="{BB962C8B-B14F-4D97-AF65-F5344CB8AC3E}">
        <p14:creationId xmlns:p14="http://schemas.microsoft.com/office/powerpoint/2010/main" val="321681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15</a:t>
            </a:fld>
            <a:endParaRPr lang="en-US"/>
          </a:p>
        </p:txBody>
      </p:sp>
    </p:spTree>
    <p:extLst>
      <p:ext uri="{BB962C8B-B14F-4D97-AF65-F5344CB8AC3E}">
        <p14:creationId xmlns:p14="http://schemas.microsoft.com/office/powerpoint/2010/main" val="15537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16</a:t>
            </a:fld>
            <a:endParaRPr lang="en-US"/>
          </a:p>
        </p:txBody>
      </p:sp>
    </p:spTree>
    <p:extLst>
      <p:ext uri="{BB962C8B-B14F-4D97-AF65-F5344CB8AC3E}">
        <p14:creationId xmlns:p14="http://schemas.microsoft.com/office/powerpoint/2010/main" val="723052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17</a:t>
            </a:fld>
            <a:endParaRPr lang="en-US"/>
          </a:p>
        </p:txBody>
      </p:sp>
    </p:spTree>
    <p:extLst>
      <p:ext uri="{BB962C8B-B14F-4D97-AF65-F5344CB8AC3E}">
        <p14:creationId xmlns:p14="http://schemas.microsoft.com/office/powerpoint/2010/main" val="3608348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18</a:t>
            </a:fld>
            <a:endParaRPr lang="en-US"/>
          </a:p>
        </p:txBody>
      </p:sp>
    </p:spTree>
    <p:extLst>
      <p:ext uri="{BB962C8B-B14F-4D97-AF65-F5344CB8AC3E}">
        <p14:creationId xmlns:p14="http://schemas.microsoft.com/office/powerpoint/2010/main" val="293916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83604E-F33E-454F-9C6F-79185A06497D}" type="slidenum">
              <a:rPr lang="en-US" smtClean="0"/>
              <a:t>19</a:t>
            </a:fld>
            <a:endParaRPr lang="en-US"/>
          </a:p>
        </p:txBody>
      </p:sp>
    </p:spTree>
    <p:extLst>
      <p:ext uri="{BB962C8B-B14F-4D97-AF65-F5344CB8AC3E}">
        <p14:creationId xmlns:p14="http://schemas.microsoft.com/office/powerpoint/2010/main" val="49938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20</a:t>
            </a:fld>
            <a:endParaRPr lang="en-US"/>
          </a:p>
        </p:txBody>
      </p:sp>
    </p:spTree>
    <p:extLst>
      <p:ext uri="{BB962C8B-B14F-4D97-AF65-F5344CB8AC3E}">
        <p14:creationId xmlns:p14="http://schemas.microsoft.com/office/powerpoint/2010/main" val="833820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21</a:t>
            </a:fld>
            <a:endParaRPr lang="en-US"/>
          </a:p>
        </p:txBody>
      </p:sp>
    </p:spTree>
    <p:extLst>
      <p:ext uri="{BB962C8B-B14F-4D97-AF65-F5344CB8AC3E}">
        <p14:creationId xmlns:p14="http://schemas.microsoft.com/office/powerpoint/2010/main" val="261167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a:t>
            </a:fld>
            <a:endParaRPr lang="en-US"/>
          </a:p>
        </p:txBody>
      </p:sp>
    </p:spTree>
    <p:extLst>
      <p:ext uri="{BB962C8B-B14F-4D97-AF65-F5344CB8AC3E}">
        <p14:creationId xmlns:p14="http://schemas.microsoft.com/office/powerpoint/2010/main" val="3424708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22</a:t>
            </a:fld>
            <a:endParaRPr lang="en-US"/>
          </a:p>
        </p:txBody>
      </p:sp>
    </p:spTree>
    <p:extLst>
      <p:ext uri="{BB962C8B-B14F-4D97-AF65-F5344CB8AC3E}">
        <p14:creationId xmlns:p14="http://schemas.microsoft.com/office/powerpoint/2010/main" val="3776480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83604E-F33E-454F-9C6F-79185A06497D}" type="slidenum">
              <a:rPr lang="en-US" smtClean="0"/>
              <a:t>23</a:t>
            </a:fld>
            <a:endParaRPr lang="en-US"/>
          </a:p>
        </p:txBody>
      </p:sp>
    </p:spTree>
    <p:extLst>
      <p:ext uri="{BB962C8B-B14F-4D97-AF65-F5344CB8AC3E}">
        <p14:creationId xmlns:p14="http://schemas.microsoft.com/office/powerpoint/2010/main" val="1528736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24</a:t>
            </a:fld>
            <a:endParaRPr lang="en-US"/>
          </a:p>
        </p:txBody>
      </p:sp>
    </p:spTree>
    <p:extLst>
      <p:ext uri="{BB962C8B-B14F-4D97-AF65-F5344CB8AC3E}">
        <p14:creationId xmlns:p14="http://schemas.microsoft.com/office/powerpoint/2010/main" val="3569111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25</a:t>
            </a:fld>
            <a:endParaRPr lang="en-US"/>
          </a:p>
        </p:txBody>
      </p:sp>
    </p:spTree>
    <p:extLst>
      <p:ext uri="{BB962C8B-B14F-4D97-AF65-F5344CB8AC3E}">
        <p14:creationId xmlns:p14="http://schemas.microsoft.com/office/powerpoint/2010/main" val="54099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26</a:t>
            </a:fld>
            <a:endParaRPr lang="en-US"/>
          </a:p>
        </p:txBody>
      </p:sp>
    </p:spTree>
    <p:extLst>
      <p:ext uri="{BB962C8B-B14F-4D97-AF65-F5344CB8AC3E}">
        <p14:creationId xmlns:p14="http://schemas.microsoft.com/office/powerpoint/2010/main" val="262699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27</a:t>
            </a:fld>
            <a:endParaRPr lang="en-US"/>
          </a:p>
        </p:txBody>
      </p:sp>
    </p:spTree>
    <p:extLst>
      <p:ext uri="{BB962C8B-B14F-4D97-AF65-F5344CB8AC3E}">
        <p14:creationId xmlns:p14="http://schemas.microsoft.com/office/powerpoint/2010/main" val="2417747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28</a:t>
            </a:fld>
            <a:endParaRPr lang="en-US"/>
          </a:p>
        </p:txBody>
      </p:sp>
    </p:spTree>
    <p:extLst>
      <p:ext uri="{BB962C8B-B14F-4D97-AF65-F5344CB8AC3E}">
        <p14:creationId xmlns:p14="http://schemas.microsoft.com/office/powerpoint/2010/main" val="2804587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29</a:t>
            </a:fld>
            <a:endParaRPr lang="en-US"/>
          </a:p>
        </p:txBody>
      </p:sp>
    </p:spTree>
    <p:extLst>
      <p:ext uri="{BB962C8B-B14F-4D97-AF65-F5344CB8AC3E}">
        <p14:creationId xmlns:p14="http://schemas.microsoft.com/office/powerpoint/2010/main" val="4209798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30</a:t>
            </a:fld>
            <a:endParaRPr lang="en-US"/>
          </a:p>
        </p:txBody>
      </p:sp>
    </p:spTree>
    <p:extLst>
      <p:ext uri="{BB962C8B-B14F-4D97-AF65-F5344CB8AC3E}">
        <p14:creationId xmlns:p14="http://schemas.microsoft.com/office/powerpoint/2010/main" val="1610865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31</a:t>
            </a:fld>
            <a:endParaRPr lang="en-US"/>
          </a:p>
        </p:txBody>
      </p:sp>
    </p:spTree>
    <p:extLst>
      <p:ext uri="{BB962C8B-B14F-4D97-AF65-F5344CB8AC3E}">
        <p14:creationId xmlns:p14="http://schemas.microsoft.com/office/powerpoint/2010/main" val="311567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a:t>
            </a:fld>
            <a:endParaRPr lang="en-US"/>
          </a:p>
        </p:txBody>
      </p:sp>
    </p:spTree>
    <p:extLst>
      <p:ext uri="{BB962C8B-B14F-4D97-AF65-F5344CB8AC3E}">
        <p14:creationId xmlns:p14="http://schemas.microsoft.com/office/powerpoint/2010/main" val="1855741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32</a:t>
            </a:fld>
            <a:endParaRPr lang="en-US"/>
          </a:p>
        </p:txBody>
      </p:sp>
    </p:spTree>
    <p:extLst>
      <p:ext uri="{BB962C8B-B14F-4D97-AF65-F5344CB8AC3E}">
        <p14:creationId xmlns:p14="http://schemas.microsoft.com/office/powerpoint/2010/main" val="306114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33</a:t>
            </a:fld>
            <a:endParaRPr lang="en-US"/>
          </a:p>
        </p:txBody>
      </p:sp>
    </p:spTree>
    <p:extLst>
      <p:ext uri="{BB962C8B-B14F-4D97-AF65-F5344CB8AC3E}">
        <p14:creationId xmlns:p14="http://schemas.microsoft.com/office/powerpoint/2010/main" val="769393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34</a:t>
            </a:fld>
            <a:endParaRPr lang="en-US"/>
          </a:p>
        </p:txBody>
      </p:sp>
    </p:spTree>
    <p:extLst>
      <p:ext uri="{BB962C8B-B14F-4D97-AF65-F5344CB8AC3E}">
        <p14:creationId xmlns:p14="http://schemas.microsoft.com/office/powerpoint/2010/main" val="4241002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35</a:t>
            </a:fld>
            <a:endParaRPr lang="en-US"/>
          </a:p>
        </p:txBody>
      </p:sp>
    </p:spTree>
    <p:extLst>
      <p:ext uri="{BB962C8B-B14F-4D97-AF65-F5344CB8AC3E}">
        <p14:creationId xmlns:p14="http://schemas.microsoft.com/office/powerpoint/2010/main" val="1363212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36</a:t>
            </a:fld>
            <a:endParaRPr lang="en-US"/>
          </a:p>
        </p:txBody>
      </p:sp>
    </p:spTree>
    <p:extLst>
      <p:ext uri="{BB962C8B-B14F-4D97-AF65-F5344CB8AC3E}">
        <p14:creationId xmlns:p14="http://schemas.microsoft.com/office/powerpoint/2010/main" val="1989787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37</a:t>
            </a:fld>
            <a:endParaRPr lang="en-US"/>
          </a:p>
        </p:txBody>
      </p:sp>
    </p:spTree>
    <p:extLst>
      <p:ext uri="{BB962C8B-B14F-4D97-AF65-F5344CB8AC3E}">
        <p14:creationId xmlns:p14="http://schemas.microsoft.com/office/powerpoint/2010/main" val="3160876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38</a:t>
            </a:fld>
            <a:endParaRPr lang="en-US"/>
          </a:p>
        </p:txBody>
      </p:sp>
    </p:spTree>
    <p:extLst>
      <p:ext uri="{BB962C8B-B14F-4D97-AF65-F5344CB8AC3E}">
        <p14:creationId xmlns:p14="http://schemas.microsoft.com/office/powerpoint/2010/main" val="3905677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39</a:t>
            </a:fld>
            <a:endParaRPr lang="en-US"/>
          </a:p>
        </p:txBody>
      </p:sp>
    </p:spTree>
    <p:extLst>
      <p:ext uri="{BB962C8B-B14F-4D97-AF65-F5344CB8AC3E}">
        <p14:creationId xmlns:p14="http://schemas.microsoft.com/office/powerpoint/2010/main" val="20946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40</a:t>
            </a:fld>
            <a:endParaRPr lang="en-US"/>
          </a:p>
        </p:txBody>
      </p:sp>
    </p:spTree>
    <p:extLst>
      <p:ext uri="{BB962C8B-B14F-4D97-AF65-F5344CB8AC3E}">
        <p14:creationId xmlns:p14="http://schemas.microsoft.com/office/powerpoint/2010/main" val="3221807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41</a:t>
            </a:fld>
            <a:endParaRPr lang="en-US"/>
          </a:p>
        </p:txBody>
      </p:sp>
    </p:spTree>
    <p:extLst>
      <p:ext uri="{BB962C8B-B14F-4D97-AF65-F5344CB8AC3E}">
        <p14:creationId xmlns:p14="http://schemas.microsoft.com/office/powerpoint/2010/main" val="205842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a:t>
            </a:fld>
            <a:endParaRPr lang="en-US"/>
          </a:p>
        </p:txBody>
      </p:sp>
    </p:spTree>
    <p:extLst>
      <p:ext uri="{BB962C8B-B14F-4D97-AF65-F5344CB8AC3E}">
        <p14:creationId xmlns:p14="http://schemas.microsoft.com/office/powerpoint/2010/main" val="176851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42</a:t>
            </a:fld>
            <a:endParaRPr lang="en-US"/>
          </a:p>
        </p:txBody>
      </p:sp>
    </p:spTree>
    <p:extLst>
      <p:ext uri="{BB962C8B-B14F-4D97-AF65-F5344CB8AC3E}">
        <p14:creationId xmlns:p14="http://schemas.microsoft.com/office/powerpoint/2010/main" val="878457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43</a:t>
            </a:fld>
            <a:endParaRPr lang="en-US"/>
          </a:p>
        </p:txBody>
      </p:sp>
    </p:spTree>
    <p:extLst>
      <p:ext uri="{BB962C8B-B14F-4D97-AF65-F5344CB8AC3E}">
        <p14:creationId xmlns:p14="http://schemas.microsoft.com/office/powerpoint/2010/main" val="3735202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44</a:t>
            </a:fld>
            <a:endParaRPr lang="en-US"/>
          </a:p>
        </p:txBody>
      </p:sp>
    </p:spTree>
    <p:extLst>
      <p:ext uri="{BB962C8B-B14F-4D97-AF65-F5344CB8AC3E}">
        <p14:creationId xmlns:p14="http://schemas.microsoft.com/office/powerpoint/2010/main" val="2211898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45</a:t>
            </a:fld>
            <a:endParaRPr lang="en-US"/>
          </a:p>
        </p:txBody>
      </p:sp>
    </p:spTree>
    <p:extLst>
      <p:ext uri="{BB962C8B-B14F-4D97-AF65-F5344CB8AC3E}">
        <p14:creationId xmlns:p14="http://schemas.microsoft.com/office/powerpoint/2010/main" val="2754651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46</a:t>
            </a:fld>
            <a:endParaRPr lang="en-US"/>
          </a:p>
        </p:txBody>
      </p:sp>
    </p:spTree>
    <p:extLst>
      <p:ext uri="{BB962C8B-B14F-4D97-AF65-F5344CB8AC3E}">
        <p14:creationId xmlns:p14="http://schemas.microsoft.com/office/powerpoint/2010/main" val="256492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47</a:t>
            </a:fld>
            <a:endParaRPr lang="en-US"/>
          </a:p>
        </p:txBody>
      </p:sp>
    </p:spTree>
    <p:extLst>
      <p:ext uri="{BB962C8B-B14F-4D97-AF65-F5344CB8AC3E}">
        <p14:creationId xmlns:p14="http://schemas.microsoft.com/office/powerpoint/2010/main" val="238459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48</a:t>
            </a:fld>
            <a:endParaRPr lang="en-US"/>
          </a:p>
        </p:txBody>
      </p:sp>
    </p:spTree>
    <p:extLst>
      <p:ext uri="{BB962C8B-B14F-4D97-AF65-F5344CB8AC3E}">
        <p14:creationId xmlns:p14="http://schemas.microsoft.com/office/powerpoint/2010/main" val="1284350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49</a:t>
            </a:fld>
            <a:endParaRPr lang="en-US"/>
          </a:p>
        </p:txBody>
      </p:sp>
    </p:spTree>
    <p:extLst>
      <p:ext uri="{BB962C8B-B14F-4D97-AF65-F5344CB8AC3E}">
        <p14:creationId xmlns:p14="http://schemas.microsoft.com/office/powerpoint/2010/main" val="2319635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50</a:t>
            </a:fld>
            <a:endParaRPr lang="en-US"/>
          </a:p>
        </p:txBody>
      </p:sp>
    </p:spTree>
    <p:extLst>
      <p:ext uri="{BB962C8B-B14F-4D97-AF65-F5344CB8AC3E}">
        <p14:creationId xmlns:p14="http://schemas.microsoft.com/office/powerpoint/2010/main" val="32943216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51</a:t>
            </a:fld>
            <a:endParaRPr lang="en-US"/>
          </a:p>
        </p:txBody>
      </p:sp>
    </p:spTree>
    <p:extLst>
      <p:ext uri="{BB962C8B-B14F-4D97-AF65-F5344CB8AC3E}">
        <p14:creationId xmlns:p14="http://schemas.microsoft.com/office/powerpoint/2010/main" val="396798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7</a:t>
            </a:fld>
            <a:endParaRPr lang="en-US"/>
          </a:p>
        </p:txBody>
      </p:sp>
    </p:spTree>
    <p:extLst>
      <p:ext uri="{BB962C8B-B14F-4D97-AF65-F5344CB8AC3E}">
        <p14:creationId xmlns:p14="http://schemas.microsoft.com/office/powerpoint/2010/main" val="3381215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52</a:t>
            </a:fld>
            <a:endParaRPr lang="en-US"/>
          </a:p>
        </p:txBody>
      </p:sp>
    </p:spTree>
    <p:extLst>
      <p:ext uri="{BB962C8B-B14F-4D97-AF65-F5344CB8AC3E}">
        <p14:creationId xmlns:p14="http://schemas.microsoft.com/office/powerpoint/2010/main" val="1298584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53</a:t>
            </a:fld>
            <a:endParaRPr lang="en-US"/>
          </a:p>
        </p:txBody>
      </p:sp>
    </p:spTree>
    <p:extLst>
      <p:ext uri="{BB962C8B-B14F-4D97-AF65-F5344CB8AC3E}">
        <p14:creationId xmlns:p14="http://schemas.microsoft.com/office/powerpoint/2010/main" val="1347833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54</a:t>
            </a:fld>
            <a:endParaRPr lang="en-US"/>
          </a:p>
        </p:txBody>
      </p:sp>
    </p:spTree>
    <p:extLst>
      <p:ext uri="{BB962C8B-B14F-4D97-AF65-F5344CB8AC3E}">
        <p14:creationId xmlns:p14="http://schemas.microsoft.com/office/powerpoint/2010/main" val="2997367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55</a:t>
            </a:fld>
            <a:endParaRPr lang="en-US"/>
          </a:p>
        </p:txBody>
      </p:sp>
    </p:spTree>
    <p:extLst>
      <p:ext uri="{BB962C8B-B14F-4D97-AF65-F5344CB8AC3E}">
        <p14:creationId xmlns:p14="http://schemas.microsoft.com/office/powerpoint/2010/main" val="2239436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56</a:t>
            </a:fld>
            <a:endParaRPr lang="en-US"/>
          </a:p>
        </p:txBody>
      </p:sp>
    </p:spTree>
    <p:extLst>
      <p:ext uri="{BB962C8B-B14F-4D97-AF65-F5344CB8AC3E}">
        <p14:creationId xmlns:p14="http://schemas.microsoft.com/office/powerpoint/2010/main" val="34301470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57</a:t>
            </a:fld>
            <a:endParaRPr lang="en-US"/>
          </a:p>
        </p:txBody>
      </p:sp>
    </p:spTree>
    <p:extLst>
      <p:ext uri="{BB962C8B-B14F-4D97-AF65-F5344CB8AC3E}">
        <p14:creationId xmlns:p14="http://schemas.microsoft.com/office/powerpoint/2010/main" val="1786698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58</a:t>
            </a:fld>
            <a:endParaRPr lang="en-US"/>
          </a:p>
        </p:txBody>
      </p:sp>
    </p:spTree>
    <p:extLst>
      <p:ext uri="{BB962C8B-B14F-4D97-AF65-F5344CB8AC3E}">
        <p14:creationId xmlns:p14="http://schemas.microsoft.com/office/powerpoint/2010/main" val="11109007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59</a:t>
            </a:fld>
            <a:endParaRPr lang="en-US"/>
          </a:p>
        </p:txBody>
      </p:sp>
    </p:spTree>
    <p:extLst>
      <p:ext uri="{BB962C8B-B14F-4D97-AF65-F5344CB8AC3E}">
        <p14:creationId xmlns:p14="http://schemas.microsoft.com/office/powerpoint/2010/main" val="34702408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60</a:t>
            </a:fld>
            <a:endParaRPr lang="en-US"/>
          </a:p>
        </p:txBody>
      </p:sp>
    </p:spTree>
    <p:extLst>
      <p:ext uri="{BB962C8B-B14F-4D97-AF65-F5344CB8AC3E}">
        <p14:creationId xmlns:p14="http://schemas.microsoft.com/office/powerpoint/2010/main" val="36339867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61</a:t>
            </a:fld>
            <a:endParaRPr lang="en-US"/>
          </a:p>
        </p:txBody>
      </p:sp>
    </p:spTree>
    <p:extLst>
      <p:ext uri="{BB962C8B-B14F-4D97-AF65-F5344CB8AC3E}">
        <p14:creationId xmlns:p14="http://schemas.microsoft.com/office/powerpoint/2010/main" val="3731582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8</a:t>
            </a:fld>
            <a:endParaRPr lang="en-US"/>
          </a:p>
        </p:txBody>
      </p:sp>
    </p:spTree>
    <p:extLst>
      <p:ext uri="{BB962C8B-B14F-4D97-AF65-F5344CB8AC3E}">
        <p14:creationId xmlns:p14="http://schemas.microsoft.com/office/powerpoint/2010/main" val="389359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62</a:t>
            </a:fld>
            <a:endParaRPr lang="en-US"/>
          </a:p>
        </p:txBody>
      </p:sp>
    </p:spTree>
    <p:extLst>
      <p:ext uri="{BB962C8B-B14F-4D97-AF65-F5344CB8AC3E}">
        <p14:creationId xmlns:p14="http://schemas.microsoft.com/office/powerpoint/2010/main" val="3700596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63</a:t>
            </a:fld>
            <a:endParaRPr lang="en-US"/>
          </a:p>
        </p:txBody>
      </p:sp>
    </p:spTree>
    <p:extLst>
      <p:ext uri="{BB962C8B-B14F-4D97-AF65-F5344CB8AC3E}">
        <p14:creationId xmlns:p14="http://schemas.microsoft.com/office/powerpoint/2010/main" val="3713982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64</a:t>
            </a:fld>
            <a:endParaRPr lang="en-US"/>
          </a:p>
        </p:txBody>
      </p:sp>
    </p:spTree>
    <p:extLst>
      <p:ext uri="{BB962C8B-B14F-4D97-AF65-F5344CB8AC3E}">
        <p14:creationId xmlns:p14="http://schemas.microsoft.com/office/powerpoint/2010/main" val="21624676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65</a:t>
            </a:fld>
            <a:endParaRPr lang="en-US"/>
          </a:p>
        </p:txBody>
      </p:sp>
    </p:spTree>
    <p:extLst>
      <p:ext uri="{BB962C8B-B14F-4D97-AF65-F5344CB8AC3E}">
        <p14:creationId xmlns:p14="http://schemas.microsoft.com/office/powerpoint/2010/main" val="3425822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66</a:t>
            </a:fld>
            <a:endParaRPr lang="en-US"/>
          </a:p>
        </p:txBody>
      </p:sp>
    </p:spTree>
    <p:extLst>
      <p:ext uri="{BB962C8B-B14F-4D97-AF65-F5344CB8AC3E}">
        <p14:creationId xmlns:p14="http://schemas.microsoft.com/office/powerpoint/2010/main" val="6149349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67</a:t>
            </a:fld>
            <a:endParaRPr lang="en-US"/>
          </a:p>
        </p:txBody>
      </p:sp>
    </p:spTree>
    <p:extLst>
      <p:ext uri="{BB962C8B-B14F-4D97-AF65-F5344CB8AC3E}">
        <p14:creationId xmlns:p14="http://schemas.microsoft.com/office/powerpoint/2010/main" val="2749193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68</a:t>
            </a:fld>
            <a:endParaRPr lang="en-US"/>
          </a:p>
        </p:txBody>
      </p:sp>
    </p:spTree>
    <p:extLst>
      <p:ext uri="{BB962C8B-B14F-4D97-AF65-F5344CB8AC3E}">
        <p14:creationId xmlns:p14="http://schemas.microsoft.com/office/powerpoint/2010/main" val="24119682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69</a:t>
            </a:fld>
            <a:endParaRPr lang="en-US"/>
          </a:p>
        </p:txBody>
      </p:sp>
    </p:spTree>
    <p:extLst>
      <p:ext uri="{BB962C8B-B14F-4D97-AF65-F5344CB8AC3E}">
        <p14:creationId xmlns:p14="http://schemas.microsoft.com/office/powerpoint/2010/main" val="1572832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70</a:t>
            </a:fld>
            <a:endParaRPr lang="en-US"/>
          </a:p>
        </p:txBody>
      </p:sp>
    </p:spTree>
    <p:extLst>
      <p:ext uri="{BB962C8B-B14F-4D97-AF65-F5344CB8AC3E}">
        <p14:creationId xmlns:p14="http://schemas.microsoft.com/office/powerpoint/2010/main" val="391390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9</a:t>
            </a:fld>
            <a:endParaRPr lang="en-US"/>
          </a:p>
        </p:txBody>
      </p:sp>
    </p:spTree>
    <p:extLst>
      <p:ext uri="{BB962C8B-B14F-4D97-AF65-F5344CB8AC3E}">
        <p14:creationId xmlns:p14="http://schemas.microsoft.com/office/powerpoint/2010/main" val="240612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10</a:t>
            </a:fld>
            <a:endParaRPr lang="en-US"/>
          </a:p>
        </p:txBody>
      </p:sp>
    </p:spTree>
    <p:extLst>
      <p:ext uri="{BB962C8B-B14F-4D97-AF65-F5344CB8AC3E}">
        <p14:creationId xmlns:p14="http://schemas.microsoft.com/office/powerpoint/2010/main" val="303721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3604E-F33E-454F-9C6F-79185A06497D}" type="slidenum">
              <a:rPr lang="en-US" smtClean="0"/>
              <a:t>11</a:t>
            </a:fld>
            <a:endParaRPr lang="en-US"/>
          </a:p>
        </p:txBody>
      </p:sp>
    </p:spTree>
    <p:extLst>
      <p:ext uri="{BB962C8B-B14F-4D97-AF65-F5344CB8AC3E}">
        <p14:creationId xmlns:p14="http://schemas.microsoft.com/office/powerpoint/2010/main" val="188466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436E3-87A2-7F4A-9480-0458C7A0B3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FA0B3D-53A0-6C40-981E-603DE0281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4D846E-FDD1-294B-9994-E504BDE65FB5}"/>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E177C65F-DC91-C34F-B403-895AD290D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66165-45D0-8E4E-BD0A-4CF0340F9646}"/>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282372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36F2-F5A2-D44E-91FE-60F5F2B9C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CF3A5-EA30-C547-A410-5E6F0B51B3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3A74E-BF27-5A45-914B-11EA11581759}"/>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2D0B42FA-EDD1-5047-98B8-5B5A8CB5C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4EBCB-B606-7447-A22B-50275A522D70}"/>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274069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6F8B1-1F95-5346-B008-8C34CAC610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22B50F-4476-024B-8D7E-C65D079ED0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EB1D7-EE30-1341-B54C-C7D85FE4293F}"/>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A86F56BC-E4C7-D14A-A8B8-2973E9AA7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2E9AD-FAB7-FA40-AC63-4CEEBB5F51DD}"/>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78741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0576-58FE-9A4F-B53A-0E3C78955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3B5D8-D73F-874C-B0A6-B9E900015C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DAA50-C190-6E4A-A53B-BBD41B9DAA48}"/>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6D4EB431-C78B-2C4A-8BA5-E91C4D6E4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1E621-7BE8-DB44-87E5-852C6952ECBD}"/>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397364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4F78-BE6F-DC41-9211-EE2A347432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2ADFF-03A5-8644-B977-B3DFC96C3F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B797FC-19B0-9F47-B1AC-161BC1268DC3}"/>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0F2DAF46-64AA-0E48-BF33-B5483A304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0BAC3-D2AA-6B4D-9BE1-5CF323AEE863}"/>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328018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C713E-7E67-0740-AFE9-BA39CD19A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794A1C-FA97-4849-AFAB-AB2442956D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A64F9E-6506-1C46-A2F1-9B8FD6FE5F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963E5A-9402-DE42-B4F0-1BD68D3DB025}"/>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6" name="Footer Placeholder 5">
            <a:extLst>
              <a:ext uri="{FF2B5EF4-FFF2-40B4-BE49-F238E27FC236}">
                <a16:creationId xmlns:a16="http://schemas.microsoft.com/office/drawing/2014/main" id="{2B4D9334-D8D2-FD4D-A239-7BBAF0F2E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59181-DDCB-F743-94DB-52A22EAB0F31}"/>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183133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07D7-CBB8-2A4A-9ECD-4F68CEFC3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529D8F-3D9E-C640-9298-A387526363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5BF034-4FF5-8E4C-A6E9-89FA31F705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530268-94C6-DD4D-9725-B90DE5144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F9DD1E-0DD5-6043-8BC0-7CFC67B473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5B5993-D2C7-5C43-B1C1-338D3E73364E}"/>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8" name="Footer Placeholder 7">
            <a:extLst>
              <a:ext uri="{FF2B5EF4-FFF2-40B4-BE49-F238E27FC236}">
                <a16:creationId xmlns:a16="http://schemas.microsoft.com/office/drawing/2014/main" id="{6E82950F-3424-5543-B218-59B72EC06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973E09-0857-0245-B2B1-BBB03DB62431}"/>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3050829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E0B9-AE38-7F45-A210-FC3027A0E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B915A0-7FB1-EA4B-BBC7-F0C013DF84C9}"/>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4" name="Footer Placeholder 3">
            <a:extLst>
              <a:ext uri="{FF2B5EF4-FFF2-40B4-BE49-F238E27FC236}">
                <a16:creationId xmlns:a16="http://schemas.microsoft.com/office/drawing/2014/main" id="{3DE23545-61B5-A748-A5CA-D8344CF630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B01CE8-430C-EA4D-B9EF-36B5505BEC65}"/>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337316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6B886-B6E9-524E-B043-8493C7244051}"/>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3" name="Footer Placeholder 2">
            <a:extLst>
              <a:ext uri="{FF2B5EF4-FFF2-40B4-BE49-F238E27FC236}">
                <a16:creationId xmlns:a16="http://schemas.microsoft.com/office/drawing/2014/main" id="{BCC6B48A-B1F3-0C4A-8668-FBCB907F5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B43353-7664-9C44-B877-9C391FC1D946}"/>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8529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6984-EC1B-A74B-B13E-0140BADB9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2889B7-292B-814A-84B7-31C50CCFC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6FF881-5646-9A42-BC46-20FD05698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18358F-4FAF-194C-90E7-A2FB3B231709}"/>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6" name="Footer Placeholder 5">
            <a:extLst>
              <a:ext uri="{FF2B5EF4-FFF2-40B4-BE49-F238E27FC236}">
                <a16:creationId xmlns:a16="http://schemas.microsoft.com/office/drawing/2014/main" id="{310C8AB2-CE8B-824A-87C5-8E136F040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0449C-DC5F-4342-9E21-754F6B35F254}"/>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310219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42CE-C868-3549-A12D-0C3318E8D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591BB7-64E8-FF44-8F6D-C8595CF6F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306929-328C-7248-971F-42E5FB35D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54D266-0A16-9F4D-BE62-319DDAE17282}"/>
              </a:ext>
            </a:extLst>
          </p:cNvPr>
          <p:cNvSpPr>
            <a:spLocks noGrp="1"/>
          </p:cNvSpPr>
          <p:nvPr>
            <p:ph type="dt" sz="half" idx="10"/>
          </p:nvPr>
        </p:nvSpPr>
        <p:spPr/>
        <p:txBody>
          <a:bodyPr/>
          <a:lstStyle/>
          <a:p>
            <a:fld id="{C0517FCD-7097-6046-8319-E902069B790C}" type="datetimeFigureOut">
              <a:rPr lang="en-US" smtClean="0"/>
              <a:t>9/9/19</a:t>
            </a:fld>
            <a:endParaRPr lang="en-US"/>
          </a:p>
        </p:txBody>
      </p:sp>
      <p:sp>
        <p:nvSpPr>
          <p:cNvPr id="6" name="Footer Placeholder 5">
            <a:extLst>
              <a:ext uri="{FF2B5EF4-FFF2-40B4-BE49-F238E27FC236}">
                <a16:creationId xmlns:a16="http://schemas.microsoft.com/office/drawing/2014/main" id="{B3676E33-0482-F04C-809B-9EE2A3700C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68423-F817-8849-BC4E-CB57DC8E8371}"/>
              </a:ext>
            </a:extLst>
          </p:cNvPr>
          <p:cNvSpPr>
            <a:spLocks noGrp="1"/>
          </p:cNvSpPr>
          <p:nvPr>
            <p:ph type="sldNum" sz="quarter" idx="12"/>
          </p:nvPr>
        </p:nvSpPr>
        <p:spPr/>
        <p:txBody>
          <a:bodyPr/>
          <a:lstStyle/>
          <a:p>
            <a:fld id="{5C0801C0-E986-F246-B974-4C414D5B3C80}" type="slidenum">
              <a:rPr lang="en-US" smtClean="0"/>
              <a:t>‹#›</a:t>
            </a:fld>
            <a:endParaRPr lang="en-US"/>
          </a:p>
        </p:txBody>
      </p:sp>
    </p:spTree>
    <p:extLst>
      <p:ext uri="{BB962C8B-B14F-4D97-AF65-F5344CB8AC3E}">
        <p14:creationId xmlns:p14="http://schemas.microsoft.com/office/powerpoint/2010/main" val="72004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4AF258-6DCB-2C4F-A338-1A112A2FF7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95C28-1E9E-1A4B-8EB9-0FEBD3D18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6C563-3A7F-9941-9D88-741011E83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17FCD-7097-6046-8319-E902069B790C}" type="datetimeFigureOut">
              <a:rPr lang="en-US" smtClean="0"/>
              <a:t>9/9/19</a:t>
            </a:fld>
            <a:endParaRPr lang="en-US"/>
          </a:p>
        </p:txBody>
      </p:sp>
      <p:sp>
        <p:nvSpPr>
          <p:cNvPr id="5" name="Footer Placeholder 4">
            <a:extLst>
              <a:ext uri="{FF2B5EF4-FFF2-40B4-BE49-F238E27FC236}">
                <a16:creationId xmlns:a16="http://schemas.microsoft.com/office/drawing/2014/main" id="{0B2ADE8E-3E88-204C-988A-29E695C0A7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8F057-6CDA-0B41-93EA-480BB6E3EB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801C0-E986-F246-B974-4C414D5B3C80}" type="slidenum">
              <a:rPr lang="en-US" smtClean="0"/>
              <a:t>‹#›</a:t>
            </a:fld>
            <a:endParaRPr lang="en-US"/>
          </a:p>
        </p:txBody>
      </p:sp>
    </p:spTree>
    <p:extLst>
      <p:ext uri="{BB962C8B-B14F-4D97-AF65-F5344CB8AC3E}">
        <p14:creationId xmlns:p14="http://schemas.microsoft.com/office/powerpoint/2010/main" val="270902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1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36.PNG"/><Relationship Id="rId17" Type="http://schemas.openxmlformats.org/officeDocument/2006/relationships/hyperlink" Target="http://www.avalanchelab.org/" TargetMode="External"/><Relationship Id="rId2" Type="http://schemas.openxmlformats.org/officeDocument/2006/relationships/notesSlide" Target="../notesSlides/notesSlide8.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image" Target="../media/image35.PNG"/><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18" Type="http://schemas.openxmlformats.org/officeDocument/2006/relationships/image" Target="../media/image7.png"/><Relationship Id="rId3" Type="http://schemas.openxmlformats.org/officeDocument/2006/relationships/image" Target="../media/image4.tiff"/><Relationship Id="rId21" Type="http://schemas.openxmlformats.org/officeDocument/2006/relationships/hyperlink" Target="http://www.avalanchelab.org/" TargetMode="External"/><Relationship Id="rId7" Type="http://schemas.openxmlformats.org/officeDocument/2006/relationships/hyperlink" Target="http://www.avytracker.com" TargetMode="External"/><Relationship Id="rId12" Type="http://schemas.openxmlformats.org/officeDocument/2006/relationships/image" Target="../media/image23.png"/><Relationship Id="rId17" Type="http://schemas.openxmlformats.org/officeDocument/2006/relationships/slide" Target="slide6.xml"/><Relationship Id="rId2" Type="http://schemas.openxmlformats.org/officeDocument/2006/relationships/notesSlide" Target="../notesSlides/notesSlide9.xml"/><Relationship Id="rId16" Type="http://schemas.openxmlformats.org/officeDocument/2006/relationships/image" Target="../media/image28.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4.png"/><Relationship Id="rId24" Type="http://schemas.openxmlformats.org/officeDocument/2006/relationships/image" Target="../media/image10.png"/><Relationship Id="rId5" Type="http://schemas.openxmlformats.org/officeDocument/2006/relationships/slide" Target="slide5.xml"/><Relationship Id="rId15" Type="http://schemas.openxmlformats.org/officeDocument/2006/relationships/image" Target="../media/image27.PNG"/><Relationship Id="rId23" Type="http://schemas.openxmlformats.org/officeDocument/2006/relationships/slide" Target="slide3.xml"/><Relationship Id="rId10" Type="http://schemas.openxmlformats.org/officeDocument/2006/relationships/image" Target="../media/image37.PNG"/><Relationship Id="rId19" Type="http://schemas.openxmlformats.org/officeDocument/2006/relationships/hyperlink" Target="http://www.avalanchelab.org/help"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26.PNG"/><Relationship Id="rId22"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5.xml"/><Relationship Id="rId18" Type="http://schemas.openxmlformats.org/officeDocument/2006/relationships/image" Target="../media/image8.png"/><Relationship Id="rId3" Type="http://schemas.openxmlformats.org/officeDocument/2006/relationships/image" Target="../media/image4.tiff"/><Relationship Id="rId21" Type="http://schemas.openxmlformats.org/officeDocument/2006/relationships/slide" Target="slide3.xml"/><Relationship Id="rId7" Type="http://schemas.openxmlformats.org/officeDocument/2006/relationships/hyperlink" Target="http://www.avytracker.com" TargetMode="External"/><Relationship Id="rId12" Type="http://schemas.openxmlformats.org/officeDocument/2006/relationships/slide" Target="slide14.xml"/><Relationship Id="rId17" Type="http://schemas.openxmlformats.org/officeDocument/2006/relationships/hyperlink" Target="http://www.avalanchelab.org/help" TargetMode="External"/><Relationship Id="rId2" Type="http://schemas.openxmlformats.org/officeDocument/2006/relationships/notesSlide" Target="../notesSlides/notesSlide10.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3.xml"/><Relationship Id="rId5" Type="http://schemas.openxmlformats.org/officeDocument/2006/relationships/slide" Target="slide5.xml"/><Relationship Id="rId15" Type="http://schemas.openxmlformats.org/officeDocument/2006/relationships/slide" Target="slide6.xml"/><Relationship Id="rId10" Type="http://schemas.openxmlformats.org/officeDocument/2006/relationships/slide" Target="slide66.xml"/><Relationship Id="rId19" Type="http://schemas.openxmlformats.org/officeDocument/2006/relationships/hyperlink" Target="http://www.avalanchelab.org/"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38.png"/><Relationship Id="rId22"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1.PNG"/><Relationship Id="rId18" Type="http://schemas.openxmlformats.org/officeDocument/2006/relationships/image" Target="../media/image7.png"/><Relationship Id="rId3" Type="http://schemas.openxmlformats.org/officeDocument/2006/relationships/image" Target="../media/image4.tiff"/><Relationship Id="rId21" Type="http://schemas.openxmlformats.org/officeDocument/2006/relationships/hyperlink" Target="http://www.avalanchelab.org/" TargetMode="External"/><Relationship Id="rId7" Type="http://schemas.openxmlformats.org/officeDocument/2006/relationships/hyperlink" Target="http://www.avytracker.com" TargetMode="External"/><Relationship Id="rId12" Type="http://schemas.openxmlformats.org/officeDocument/2006/relationships/image" Target="../media/image40.png"/><Relationship Id="rId17" Type="http://schemas.openxmlformats.org/officeDocument/2006/relationships/slide" Target="slide12.xml"/><Relationship Id="rId2" Type="http://schemas.openxmlformats.org/officeDocument/2006/relationships/notesSlide" Target="../notesSlides/notesSlide11.xml"/><Relationship Id="rId16" Type="http://schemas.openxmlformats.org/officeDocument/2006/relationships/image" Target="../media/image44.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3.png"/><Relationship Id="rId24" Type="http://schemas.openxmlformats.org/officeDocument/2006/relationships/image" Target="../media/image10.png"/><Relationship Id="rId5" Type="http://schemas.openxmlformats.org/officeDocument/2006/relationships/slide" Target="slide5.xml"/><Relationship Id="rId15" Type="http://schemas.openxmlformats.org/officeDocument/2006/relationships/image" Target="../media/image43.PNG"/><Relationship Id="rId23" Type="http://schemas.openxmlformats.org/officeDocument/2006/relationships/slide" Target="slide3.xml"/><Relationship Id="rId10" Type="http://schemas.openxmlformats.org/officeDocument/2006/relationships/image" Target="../media/image39.png"/><Relationship Id="rId19" Type="http://schemas.openxmlformats.org/officeDocument/2006/relationships/hyperlink" Target="http://www.avalanchelab.org/help"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42.PNG"/><Relationship Id="rId22"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3.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7.xml"/><Relationship Id="rId18" Type="http://schemas.openxmlformats.org/officeDocument/2006/relationships/hyperlink" Target="http://www.avalanchelab.org/help" TargetMode="External"/><Relationship Id="rId26" Type="http://schemas.openxmlformats.org/officeDocument/2006/relationships/image" Target="../media/image16.png"/><Relationship Id="rId3" Type="http://schemas.openxmlformats.org/officeDocument/2006/relationships/image" Target="../media/image4.tiff"/><Relationship Id="rId21" Type="http://schemas.openxmlformats.org/officeDocument/2006/relationships/image" Target="../media/image9.png"/><Relationship Id="rId7" Type="http://schemas.openxmlformats.org/officeDocument/2006/relationships/hyperlink" Target="http://www.avytracker.com" TargetMode="External"/><Relationship Id="rId12" Type="http://schemas.openxmlformats.org/officeDocument/2006/relationships/slide" Target="slide66.xml"/><Relationship Id="rId17" Type="http://schemas.openxmlformats.org/officeDocument/2006/relationships/image" Target="../media/image7.png"/><Relationship Id="rId25"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slide" Target="slide20.xml"/><Relationship Id="rId20" Type="http://schemas.openxmlformats.org/officeDocument/2006/relationships/hyperlink" Target="http://www.avalanchelab.org/"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xml"/><Relationship Id="rId24" Type="http://schemas.openxmlformats.org/officeDocument/2006/relationships/image" Target="../media/image11.png"/><Relationship Id="rId5" Type="http://schemas.openxmlformats.org/officeDocument/2006/relationships/slide" Target="slide5.xml"/><Relationship Id="rId15" Type="http://schemas.openxmlformats.org/officeDocument/2006/relationships/slide" Target="slide19.xml"/><Relationship Id="rId23" Type="http://schemas.openxmlformats.org/officeDocument/2006/relationships/image" Target="../media/image10.png"/><Relationship Id="rId10" Type="http://schemas.openxmlformats.org/officeDocument/2006/relationships/image" Target="../media/image6.tiff"/><Relationship Id="rId19"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18.xml"/><Relationship Id="rId22"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5.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6.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7.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1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23.xml"/><Relationship Id="rId18" Type="http://schemas.openxmlformats.org/officeDocument/2006/relationships/image" Target="../media/image8.png"/><Relationship Id="rId3" Type="http://schemas.openxmlformats.org/officeDocument/2006/relationships/image" Target="../media/image4.tiff"/><Relationship Id="rId21" Type="http://schemas.openxmlformats.org/officeDocument/2006/relationships/slide" Target="slide3.xml"/><Relationship Id="rId7" Type="http://schemas.openxmlformats.org/officeDocument/2006/relationships/hyperlink" Target="http://www.avytracker.com" TargetMode="External"/><Relationship Id="rId12" Type="http://schemas.openxmlformats.org/officeDocument/2006/relationships/slide" Target="slide21.xml"/><Relationship Id="rId17" Type="http://schemas.openxmlformats.org/officeDocument/2006/relationships/hyperlink" Target="http://www.avalanchelab.org/help" TargetMode="External"/><Relationship Id="rId2" Type="http://schemas.openxmlformats.org/officeDocument/2006/relationships/notesSlide" Target="../notesSlides/notesSlide18.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24" Type="http://schemas.openxmlformats.org/officeDocument/2006/relationships/image" Target="../media/image15.png"/><Relationship Id="rId5" Type="http://schemas.openxmlformats.org/officeDocument/2006/relationships/slide" Target="slide5.xml"/><Relationship Id="rId15" Type="http://schemas.openxmlformats.org/officeDocument/2006/relationships/slide" Target="slide25.xml"/><Relationship Id="rId23" Type="http://schemas.openxmlformats.org/officeDocument/2006/relationships/image" Target="../media/image14.png"/><Relationship Id="rId10" Type="http://schemas.openxmlformats.org/officeDocument/2006/relationships/image" Target="../media/image6.tiff"/><Relationship Id="rId19" Type="http://schemas.openxmlformats.org/officeDocument/2006/relationships/hyperlink" Target="http://www.avalanchelab.org/"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24.xml"/><Relationship Id="rId22"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21" Type="http://schemas.openxmlformats.org/officeDocument/2006/relationships/slide" Target="slide31.xml"/><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19.xml"/><Relationship Id="rId16" Type="http://schemas.openxmlformats.org/officeDocument/2006/relationships/image" Target="../media/image9.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5" Type="http://schemas.openxmlformats.org/officeDocument/2006/relationships/slide" Target="slide5.xml"/><Relationship Id="rId15" Type="http://schemas.openxmlformats.org/officeDocument/2006/relationships/hyperlink" Target="http://www.avalanchelab.org/" TargetMode="External"/><Relationship Id="rId23" Type="http://schemas.openxmlformats.org/officeDocument/2006/relationships/slide" Target="slide22.xml"/><Relationship Id="rId10" Type="http://schemas.openxmlformats.org/officeDocument/2006/relationships/image" Target="../media/image6.tiff"/><Relationship Id="rId19"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 Id="rId22"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18" Type="http://schemas.openxmlformats.org/officeDocument/2006/relationships/slide" Target="slide66.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hyperlink" Target="http://www.avalanchelab.org/help" TargetMode="External"/><Relationship Id="rId17" Type="http://schemas.openxmlformats.org/officeDocument/2006/relationships/image" Target="../media/image10.png"/><Relationship Id="rId2" Type="http://schemas.openxmlformats.org/officeDocument/2006/relationships/notesSlide" Target="../notesSlides/notesSlide20.xml"/><Relationship Id="rId16"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slide" Target="slide5.xml"/><Relationship Id="rId15" Type="http://schemas.openxmlformats.org/officeDocument/2006/relationships/image" Target="../media/image9.png"/><Relationship Id="rId10" Type="http://schemas.openxmlformats.org/officeDocument/2006/relationships/slide" Target="slide21.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21.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0.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2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0.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18" Type="http://schemas.openxmlformats.org/officeDocument/2006/relationships/slide" Target="slide3.xml"/><Relationship Id="rId3" Type="http://schemas.openxmlformats.org/officeDocument/2006/relationships/image" Target="../media/image4.tiff"/><Relationship Id="rId21" Type="http://schemas.openxmlformats.org/officeDocument/2006/relationships/image" Target="../media/image49.png"/><Relationship Id="rId7" Type="http://schemas.openxmlformats.org/officeDocument/2006/relationships/hyperlink" Target="http://www.avytracker.com" TargetMode="External"/><Relationship Id="rId12" Type="http://schemas.openxmlformats.org/officeDocument/2006/relationships/slide" Target="slide20.xml"/><Relationship Id="rId17" Type="http://schemas.openxmlformats.org/officeDocument/2006/relationships/image" Target="../media/image9.png"/><Relationship Id="rId2" Type="http://schemas.openxmlformats.org/officeDocument/2006/relationships/notesSlide" Target="../notesSlides/notesSlide23.xml"/><Relationship Id="rId16" Type="http://schemas.openxmlformats.org/officeDocument/2006/relationships/hyperlink" Target="http://www.avalanchelab.org/" TargetMode="External"/><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24" Type="http://schemas.openxmlformats.org/officeDocument/2006/relationships/image" Target="../media/image52.png"/><Relationship Id="rId5" Type="http://schemas.openxmlformats.org/officeDocument/2006/relationships/slide" Target="slide5.xml"/><Relationship Id="rId15" Type="http://schemas.openxmlformats.org/officeDocument/2006/relationships/image" Target="../media/image8.png"/><Relationship Id="rId23" Type="http://schemas.openxmlformats.org/officeDocument/2006/relationships/image" Target="../media/image51.png"/><Relationship Id="rId10" Type="http://schemas.openxmlformats.org/officeDocument/2006/relationships/image" Target="../media/image6.tiff"/><Relationship Id="rId19"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help" TargetMode="External"/><Relationship Id="rId22"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52.xml"/><Relationship Id="rId18" Type="http://schemas.openxmlformats.org/officeDocument/2006/relationships/hyperlink" Target="http://www.avalanchelab.org/help" TargetMode="External"/><Relationship Id="rId3" Type="http://schemas.openxmlformats.org/officeDocument/2006/relationships/image" Target="../media/image4.tiff"/><Relationship Id="rId21" Type="http://schemas.openxmlformats.org/officeDocument/2006/relationships/image" Target="../media/image9.png"/><Relationship Id="rId7" Type="http://schemas.openxmlformats.org/officeDocument/2006/relationships/hyperlink" Target="http://www.avytracker.com" TargetMode="External"/><Relationship Id="rId12" Type="http://schemas.openxmlformats.org/officeDocument/2006/relationships/slide" Target="slide61.xml"/><Relationship Id="rId17" Type="http://schemas.openxmlformats.org/officeDocument/2006/relationships/image" Target="../media/image7.png"/><Relationship Id="rId25" Type="http://schemas.openxmlformats.org/officeDocument/2006/relationships/slide" Target="slide49.xml"/><Relationship Id="rId2" Type="http://schemas.openxmlformats.org/officeDocument/2006/relationships/notesSlide" Target="../notesSlides/notesSlide24.xml"/><Relationship Id="rId16" Type="http://schemas.openxmlformats.org/officeDocument/2006/relationships/slide" Target="slide51.xml"/><Relationship Id="rId20" Type="http://schemas.openxmlformats.org/officeDocument/2006/relationships/hyperlink" Target="http://www.avalanchelab.org/"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0.xml"/><Relationship Id="rId24" Type="http://schemas.openxmlformats.org/officeDocument/2006/relationships/image" Target="../media/image15.png"/><Relationship Id="rId5" Type="http://schemas.openxmlformats.org/officeDocument/2006/relationships/slide" Target="slide5.xml"/><Relationship Id="rId15" Type="http://schemas.openxmlformats.org/officeDocument/2006/relationships/slide" Target="slide27.xml"/><Relationship Id="rId23" Type="http://schemas.openxmlformats.org/officeDocument/2006/relationships/image" Target="../media/image10.png"/><Relationship Id="rId10" Type="http://schemas.openxmlformats.org/officeDocument/2006/relationships/slide" Target="slide66.xml"/><Relationship Id="rId19"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2.xml"/><Relationship Id="rId22"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25.xml"/><Relationship Id="rId16" Type="http://schemas.openxmlformats.org/officeDocument/2006/relationships/image" Target="../media/image9.png"/><Relationship Id="rId20"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7.png"/><Relationship Id="rId19"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27.xml"/><Relationship Id="rId18" Type="http://schemas.openxmlformats.org/officeDocument/2006/relationships/image" Target="../media/image9.png"/><Relationship Id="rId3" Type="http://schemas.openxmlformats.org/officeDocument/2006/relationships/image" Target="../media/image4.tiff"/><Relationship Id="rId21" Type="http://schemas.openxmlformats.org/officeDocument/2006/relationships/slide" Target="slide39.xml"/><Relationship Id="rId7" Type="http://schemas.openxmlformats.org/officeDocument/2006/relationships/hyperlink" Target="http://www.avytracker.com" TargetMode="External"/><Relationship Id="rId12" Type="http://schemas.openxmlformats.org/officeDocument/2006/relationships/slide" Target="slide38.xml"/><Relationship Id="rId17" Type="http://schemas.openxmlformats.org/officeDocument/2006/relationships/hyperlink" Target="http://www.avalanchelab.org/" TargetMode="External"/><Relationship Id="rId2" Type="http://schemas.openxmlformats.org/officeDocument/2006/relationships/notesSlide" Target="../notesSlides/notesSlide26.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37.xml"/><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slide" Target="slide30.xml"/><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 Id="rId22"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27.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3.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3.tiff"/><Relationship Id="rId21" Type="http://schemas.openxmlformats.org/officeDocument/2006/relationships/slide" Target="slide20.xml"/><Relationship Id="rId7" Type="http://schemas.openxmlformats.org/officeDocument/2006/relationships/image" Target="../media/image6.tiff"/><Relationship Id="rId12" Type="http://schemas.openxmlformats.org/officeDocument/2006/relationships/image" Target="../media/image9.png"/><Relationship Id="rId17" Type="http://schemas.openxmlformats.org/officeDocument/2006/relationships/slide" Target="slide67.xml"/><Relationship Id="rId25" Type="http://schemas.openxmlformats.org/officeDocument/2006/relationships/slide" Target="slide16.xml"/><Relationship Id="rId2" Type="http://schemas.openxmlformats.org/officeDocument/2006/relationships/notesSlide" Target="../notesSlides/notesSlide1.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 TargetMode="External"/><Relationship Id="rId24" Type="http://schemas.openxmlformats.org/officeDocument/2006/relationships/image" Target="../media/image15.png"/><Relationship Id="rId5" Type="http://schemas.openxmlformats.org/officeDocument/2006/relationships/slide" Target="slide5.xml"/><Relationship Id="rId15" Type="http://schemas.openxmlformats.org/officeDocument/2006/relationships/slide" Target="slide6.xml"/><Relationship Id="rId23" Type="http://schemas.openxmlformats.org/officeDocument/2006/relationships/slide" Target="slide26.xml"/><Relationship Id="rId10" Type="http://schemas.openxmlformats.org/officeDocument/2006/relationships/image" Target="../media/image8.png"/><Relationship Id="rId19" Type="http://schemas.openxmlformats.org/officeDocument/2006/relationships/slide" Target="slide66.xml"/><Relationship Id="rId4" Type="http://schemas.openxmlformats.org/officeDocument/2006/relationships/image" Target="../media/image4.tiff"/><Relationship Id="rId9" Type="http://schemas.openxmlformats.org/officeDocument/2006/relationships/hyperlink" Target="http://www.avalanchelab.org/help" TargetMode="External"/><Relationship Id="rId14" Type="http://schemas.openxmlformats.org/officeDocument/2006/relationships/image" Target="../media/image10.png"/><Relationship Id="rId22"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18" Type="http://schemas.openxmlformats.org/officeDocument/2006/relationships/slide" Target="slide66.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hyperlink" Target="http://www.avalanchelab.org/help" TargetMode="External"/><Relationship Id="rId17" Type="http://schemas.openxmlformats.org/officeDocument/2006/relationships/image" Target="../media/image10.png"/><Relationship Id="rId2" Type="http://schemas.openxmlformats.org/officeDocument/2006/relationships/notesSlide" Target="../notesSlides/notesSlide28.xml"/><Relationship Id="rId16"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slide" Target="slide5.xml"/><Relationship Id="rId15" Type="http://schemas.openxmlformats.org/officeDocument/2006/relationships/image" Target="../media/image9.png"/><Relationship Id="rId10"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 TargetMode="External"/><Relationship Id="rId18" Type="http://schemas.openxmlformats.org/officeDocument/2006/relationships/slide" Target="slide33.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8.png"/><Relationship Id="rId17" Type="http://schemas.openxmlformats.org/officeDocument/2006/relationships/slide" Target="slide66.xml"/><Relationship Id="rId2" Type="http://schemas.openxmlformats.org/officeDocument/2006/relationships/notesSlide" Target="../notesSlides/notesSlide29.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help" TargetMode="External"/><Relationship Id="rId5" Type="http://schemas.openxmlformats.org/officeDocument/2006/relationships/slide" Target="slide5.xml"/><Relationship Id="rId15" Type="http://schemas.openxmlformats.org/officeDocument/2006/relationships/slide" Target="slide3.xml"/><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 TargetMode="External"/><Relationship Id="rId18" Type="http://schemas.openxmlformats.org/officeDocument/2006/relationships/slide" Target="slide33.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8.png"/><Relationship Id="rId17" Type="http://schemas.openxmlformats.org/officeDocument/2006/relationships/slide" Target="slide66.xml"/><Relationship Id="rId2" Type="http://schemas.openxmlformats.org/officeDocument/2006/relationships/notesSlide" Target="../notesSlides/notesSlide30.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help" TargetMode="External"/><Relationship Id="rId5" Type="http://schemas.openxmlformats.org/officeDocument/2006/relationships/slide" Target="slide5.xml"/><Relationship Id="rId15" Type="http://schemas.openxmlformats.org/officeDocument/2006/relationships/slide" Target="slide3.xml"/><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 TargetMode="Externa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8.png"/><Relationship Id="rId17" Type="http://schemas.openxmlformats.org/officeDocument/2006/relationships/slide" Target="slide66.xml"/><Relationship Id="rId2" Type="http://schemas.openxmlformats.org/officeDocument/2006/relationships/notesSlide" Target="../notesSlides/notesSlide3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help" TargetMode="External"/><Relationship Id="rId5" Type="http://schemas.openxmlformats.org/officeDocument/2006/relationships/slide" Target="slide5.xml"/><Relationship Id="rId15" Type="http://schemas.openxmlformats.org/officeDocument/2006/relationships/slide" Target="slide3.xml"/><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18" Type="http://schemas.openxmlformats.org/officeDocument/2006/relationships/image" Target="../media/image32.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hyperlink" Target="http://www.avalanchelab.org/help" TargetMode="External"/><Relationship Id="rId17" Type="http://schemas.openxmlformats.org/officeDocument/2006/relationships/image" Target="../media/image10.png"/><Relationship Id="rId2" Type="http://schemas.openxmlformats.org/officeDocument/2006/relationships/notesSlide" Target="../notesSlides/notesSlide32.xml"/><Relationship Id="rId16" Type="http://schemas.openxmlformats.org/officeDocument/2006/relationships/slide" Target="slide3.xml"/><Relationship Id="rId20"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slide" Target="slide5.xml"/><Relationship Id="rId15" Type="http://schemas.openxmlformats.org/officeDocument/2006/relationships/image" Target="../media/image9.png"/><Relationship Id="rId10" Type="http://schemas.openxmlformats.org/officeDocument/2006/relationships/slide" Target="slide66.xml"/><Relationship Id="rId19" Type="http://schemas.openxmlformats.org/officeDocument/2006/relationships/slide" Target="slide35.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 TargetMode="Externa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8.png"/><Relationship Id="rId17" Type="http://schemas.openxmlformats.org/officeDocument/2006/relationships/slide" Target="slide66.xml"/><Relationship Id="rId2" Type="http://schemas.openxmlformats.org/officeDocument/2006/relationships/notesSlide" Target="../notesSlides/notesSlide33.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help" TargetMode="External"/><Relationship Id="rId5" Type="http://schemas.openxmlformats.org/officeDocument/2006/relationships/slide" Target="slide5.xml"/><Relationship Id="rId15" Type="http://schemas.openxmlformats.org/officeDocument/2006/relationships/slide" Target="slide3.xml"/><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 TargetMode="Externa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8.png"/><Relationship Id="rId17" Type="http://schemas.openxmlformats.org/officeDocument/2006/relationships/slide" Target="slide66.xml"/><Relationship Id="rId2" Type="http://schemas.openxmlformats.org/officeDocument/2006/relationships/notesSlide" Target="../notesSlides/notesSlide34.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www.avalanchelab.org/help" TargetMode="External"/><Relationship Id="rId5" Type="http://schemas.openxmlformats.org/officeDocument/2006/relationships/slide" Target="slide5.xml"/><Relationship Id="rId15" Type="http://schemas.openxmlformats.org/officeDocument/2006/relationships/slide" Target="slide3.xml"/><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35.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36.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8.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png"/><Relationship Id="rId18" Type="http://schemas.openxmlformats.org/officeDocument/2006/relationships/slide" Target="slide66.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hyperlink" Target="http://www.avalanchelab.org/help" TargetMode="External"/><Relationship Id="rId17" Type="http://schemas.openxmlformats.org/officeDocument/2006/relationships/image" Target="../media/image10.png"/><Relationship Id="rId2" Type="http://schemas.openxmlformats.org/officeDocument/2006/relationships/notesSlide" Target="../notesSlides/notesSlide37.xml"/><Relationship Id="rId16"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slide" Target="slide5.xml"/><Relationship Id="rId15" Type="http://schemas.openxmlformats.org/officeDocument/2006/relationships/image" Target="../media/image9.png"/><Relationship Id="rId10"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5.xml"/><Relationship Id="rId18" Type="http://schemas.openxmlformats.org/officeDocument/2006/relationships/image" Target="../media/image9.png"/><Relationship Id="rId3" Type="http://schemas.openxmlformats.org/officeDocument/2006/relationships/image" Target="../media/image4.tiff"/><Relationship Id="rId21" Type="http://schemas.openxmlformats.org/officeDocument/2006/relationships/image" Target="../media/image12.png"/><Relationship Id="rId7" Type="http://schemas.openxmlformats.org/officeDocument/2006/relationships/slide" Target="slide6.xml"/><Relationship Id="rId12" Type="http://schemas.openxmlformats.org/officeDocument/2006/relationships/slide" Target="slide67.xml"/><Relationship Id="rId17" Type="http://schemas.openxmlformats.org/officeDocument/2006/relationships/hyperlink" Target="http://www.avalanchelab.org/" TargetMode="External"/><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slide" Target="slide66.xml"/><Relationship Id="rId24" Type="http://schemas.openxmlformats.org/officeDocument/2006/relationships/image" Target="../media/image15.png"/><Relationship Id="rId5" Type="http://schemas.openxmlformats.org/officeDocument/2006/relationships/slide" Target="slide3.xml"/><Relationship Id="rId15" Type="http://schemas.openxmlformats.org/officeDocument/2006/relationships/hyperlink" Target="http://www.avalanchelab.org/help" TargetMode="External"/><Relationship Id="rId23" Type="http://schemas.openxmlformats.org/officeDocument/2006/relationships/image" Target="../media/image14.png"/><Relationship Id="rId10" Type="http://schemas.openxmlformats.org/officeDocument/2006/relationships/slide" Target="slide26.xml"/><Relationship Id="rId19" Type="http://schemas.openxmlformats.org/officeDocument/2006/relationships/image" Target="../media/image10.png"/><Relationship Id="rId4" Type="http://schemas.openxmlformats.org/officeDocument/2006/relationships/image" Target="../media/image3.tiff"/><Relationship Id="rId9" Type="http://schemas.openxmlformats.org/officeDocument/2006/relationships/slide" Target="slide20.xml"/><Relationship Id="rId14" Type="http://schemas.openxmlformats.org/officeDocument/2006/relationships/image" Target="../media/image7.png"/><Relationship Id="rId22"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38.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24" Type="http://schemas.openxmlformats.org/officeDocument/2006/relationships/slide" Target="slide41.xml"/><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53.tiff"/><Relationship Id="rId22" Type="http://schemas.openxmlformats.org/officeDocument/2006/relationships/slide" Target="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39.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22.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40.xml"/><Relationship Id="rId22"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0.xml"/><Relationship Id="rId18" Type="http://schemas.openxmlformats.org/officeDocument/2006/relationships/image" Target="../media/image9.png"/><Relationship Id="rId3" Type="http://schemas.openxmlformats.org/officeDocument/2006/relationships/image" Target="../media/image4.tiff"/><Relationship Id="rId21" Type="http://schemas.openxmlformats.org/officeDocument/2006/relationships/slide" Target="slide39.xml"/><Relationship Id="rId7" Type="http://schemas.openxmlformats.org/officeDocument/2006/relationships/hyperlink" Target="http://www.avytracker.com" TargetMode="External"/><Relationship Id="rId12" Type="http://schemas.openxmlformats.org/officeDocument/2006/relationships/slide" Target="slide38.xml"/><Relationship Id="rId17" Type="http://schemas.openxmlformats.org/officeDocument/2006/relationships/hyperlink" Target="http://www.avalanchelab.org/" TargetMode="External"/><Relationship Id="rId2" Type="http://schemas.openxmlformats.org/officeDocument/2006/relationships/notesSlide" Target="../notesSlides/notesSlide40.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37.xml"/><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slide" Target="slide30.xml"/><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 Id="rId22" Type="http://schemas.openxmlformats.org/officeDocument/2006/relationships/slide" Target="slide29.xml"/></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41.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66.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55.jpg"/><Relationship Id="rId22" Type="http://schemas.openxmlformats.org/officeDocument/2006/relationships/slide" Target="slide40.xml"/></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image" Target="../media/image8.png"/><Relationship Id="rId3" Type="http://schemas.openxmlformats.org/officeDocument/2006/relationships/image" Target="../media/image4.tiff"/><Relationship Id="rId21" Type="http://schemas.openxmlformats.org/officeDocument/2006/relationships/slide" Target="slide3.xml"/><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hyperlink" Target="http://www.avalanchelab.org/help" TargetMode="External"/><Relationship Id="rId2" Type="http://schemas.openxmlformats.org/officeDocument/2006/relationships/notesSlide" Target="../notesSlides/notesSlide42.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24" Type="http://schemas.openxmlformats.org/officeDocument/2006/relationships/image" Target="../media/image54.png"/><Relationship Id="rId5" Type="http://schemas.openxmlformats.org/officeDocument/2006/relationships/slide" Target="slide5.xml"/><Relationship Id="rId15" Type="http://schemas.openxmlformats.org/officeDocument/2006/relationships/image" Target="../media/image43.PNG"/><Relationship Id="rId23" Type="http://schemas.openxmlformats.org/officeDocument/2006/relationships/slide" Target="slide40.xml"/><Relationship Id="rId10" Type="http://schemas.openxmlformats.org/officeDocument/2006/relationships/slide" Target="slide43.xml"/><Relationship Id="rId19" Type="http://schemas.openxmlformats.org/officeDocument/2006/relationships/hyperlink" Target="http://www.avalanchelab.org/"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6.xml"/><Relationship Id="rId22"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43.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6.xml"/><Relationship Id="rId22" Type="http://schemas.openxmlformats.org/officeDocument/2006/relationships/slide" Target="slide40.xml"/></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44.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24" Type="http://schemas.openxmlformats.org/officeDocument/2006/relationships/image" Target="../media/image43.PNG"/><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6.xml"/><Relationship Id="rId22" Type="http://schemas.openxmlformats.org/officeDocument/2006/relationships/slide" Target="slide40.xml"/></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45.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24" Type="http://schemas.openxmlformats.org/officeDocument/2006/relationships/image" Target="../media/image43.PNG"/><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6.xml"/><Relationship Id="rId22" Type="http://schemas.openxmlformats.org/officeDocument/2006/relationships/slide" Target="slide40.xml"/></Relationships>
</file>

<file path=ppt/slides/_rels/slide4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2.xml"/><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45.xml"/><Relationship Id="rId17" Type="http://schemas.openxmlformats.org/officeDocument/2006/relationships/image" Target="../media/image8.png"/><Relationship Id="rId2" Type="http://schemas.openxmlformats.org/officeDocument/2006/relationships/notesSlide" Target="../notesSlides/notesSlide46.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4.xml"/><Relationship Id="rId24" Type="http://schemas.openxmlformats.org/officeDocument/2006/relationships/image" Target="../media/image43.PNG"/><Relationship Id="rId5" Type="http://schemas.openxmlformats.org/officeDocument/2006/relationships/slide" Target="slide5.xml"/><Relationship Id="rId15" Type="http://schemas.openxmlformats.org/officeDocument/2006/relationships/image" Target="../media/image7.png"/><Relationship Id="rId23" Type="http://schemas.openxmlformats.org/officeDocument/2006/relationships/image" Target="../media/image54.png"/><Relationship Id="rId10" Type="http://schemas.openxmlformats.org/officeDocument/2006/relationships/slide" Target="slide43.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6.xml"/><Relationship Id="rId22" Type="http://schemas.openxmlformats.org/officeDocument/2006/relationships/slide" Target="slide40.xml"/></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21" Type="http://schemas.openxmlformats.org/officeDocument/2006/relationships/image" Target="../media/image40.png"/><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47.xml"/><Relationship Id="rId16" Type="http://schemas.openxmlformats.org/officeDocument/2006/relationships/image" Target="../media/image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7.png"/><Relationship Id="rId19"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18" Type="http://schemas.openxmlformats.org/officeDocument/2006/relationships/slide" Target="slide3.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hyperlink" Target="http://www.avalanchelab.org/"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slide" Target="slide5.xml"/><Relationship Id="rId15" Type="http://schemas.openxmlformats.org/officeDocument/2006/relationships/image" Target="../media/image8.png"/><Relationship Id="rId10" Type="http://schemas.openxmlformats.org/officeDocument/2006/relationships/image" Target="../media/image19.PNG"/><Relationship Id="rId19"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help"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21" Type="http://schemas.openxmlformats.org/officeDocument/2006/relationships/image" Target="../media/image40.png"/><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48.xml"/><Relationship Id="rId16" Type="http://schemas.openxmlformats.org/officeDocument/2006/relationships/image" Target="../media/image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7.png"/><Relationship Id="rId19"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18" Type="http://schemas.openxmlformats.org/officeDocument/2006/relationships/slide" Target="slide3.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slide" Target="slide26.xml"/><Relationship Id="rId17" Type="http://schemas.openxmlformats.org/officeDocument/2006/relationships/image" Target="../media/image9.png"/><Relationship Id="rId2" Type="http://schemas.openxmlformats.org/officeDocument/2006/relationships/notesSlide" Target="../notesSlides/notesSlide49.xml"/><Relationship Id="rId16" Type="http://schemas.openxmlformats.org/officeDocument/2006/relationships/hyperlink" Target="http://www.avalanchelab.org/" TargetMode="External"/><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6.JPG"/><Relationship Id="rId5" Type="http://schemas.openxmlformats.org/officeDocument/2006/relationships/slide" Target="slide5.xml"/><Relationship Id="rId15" Type="http://schemas.openxmlformats.org/officeDocument/2006/relationships/image" Target="../media/image8.png"/><Relationship Id="rId10" Type="http://schemas.openxmlformats.org/officeDocument/2006/relationships/slide" Target="slide66.xml"/><Relationship Id="rId19"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help"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54.xml"/><Relationship Id="rId18" Type="http://schemas.openxmlformats.org/officeDocument/2006/relationships/image" Target="../media/image7.png"/><Relationship Id="rId3" Type="http://schemas.openxmlformats.org/officeDocument/2006/relationships/image" Target="../media/image4.tiff"/><Relationship Id="rId21" Type="http://schemas.openxmlformats.org/officeDocument/2006/relationships/hyperlink" Target="http://www.avalanchelab.org/" TargetMode="External"/><Relationship Id="rId7" Type="http://schemas.openxmlformats.org/officeDocument/2006/relationships/hyperlink" Target="http://www.avytracker.com" TargetMode="External"/><Relationship Id="rId12" Type="http://schemas.openxmlformats.org/officeDocument/2006/relationships/slide" Target="slide55.xml"/><Relationship Id="rId17" Type="http://schemas.openxmlformats.org/officeDocument/2006/relationships/slide" Target="slide26.xml"/><Relationship Id="rId25" Type="http://schemas.openxmlformats.org/officeDocument/2006/relationships/image" Target="../media/image15.png"/><Relationship Id="rId2" Type="http://schemas.openxmlformats.org/officeDocument/2006/relationships/notesSlide" Target="../notesSlides/notesSlide50.xml"/><Relationship Id="rId16" Type="http://schemas.openxmlformats.org/officeDocument/2006/relationships/slide" Target="slide58.xml"/><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24" Type="http://schemas.openxmlformats.org/officeDocument/2006/relationships/image" Target="../media/image10.png"/><Relationship Id="rId5" Type="http://schemas.openxmlformats.org/officeDocument/2006/relationships/slide" Target="slide5.xml"/><Relationship Id="rId15" Type="http://schemas.openxmlformats.org/officeDocument/2006/relationships/slide" Target="slide57.xml"/><Relationship Id="rId23" Type="http://schemas.openxmlformats.org/officeDocument/2006/relationships/slide" Target="slide3.xml"/><Relationship Id="rId10" Type="http://schemas.openxmlformats.org/officeDocument/2006/relationships/image" Target="../media/image6.tiff"/><Relationship Id="rId19" Type="http://schemas.openxmlformats.org/officeDocument/2006/relationships/hyperlink" Target="http://www.avalanchelab.org/help"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56.xml"/><Relationship Id="rId22" Type="http://schemas.openxmlformats.org/officeDocument/2006/relationships/image" Target="../media/image9.png"/></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52.xml"/><Relationship Id="rId18" Type="http://schemas.openxmlformats.org/officeDocument/2006/relationships/image" Target="../media/image9.png"/><Relationship Id="rId3" Type="http://schemas.openxmlformats.org/officeDocument/2006/relationships/image" Target="../media/image4.tiff"/><Relationship Id="rId21" Type="http://schemas.openxmlformats.org/officeDocument/2006/relationships/image" Target="../media/image15.png"/><Relationship Id="rId7" Type="http://schemas.openxmlformats.org/officeDocument/2006/relationships/hyperlink" Target="http://www.avytracker.com" TargetMode="External"/><Relationship Id="rId12" Type="http://schemas.openxmlformats.org/officeDocument/2006/relationships/image" Target="../media/image58.jpg"/><Relationship Id="rId17" Type="http://schemas.openxmlformats.org/officeDocument/2006/relationships/hyperlink" Target="http://www.avalanchelab.org/" TargetMode="External"/><Relationship Id="rId2" Type="http://schemas.openxmlformats.org/officeDocument/2006/relationships/notesSlide" Target="../notesSlides/notesSlide51.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7.jpg"/><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slide" Target="slide66.xml"/><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2.xml"/><Relationship Id="rId16" Type="http://schemas.openxmlformats.org/officeDocument/2006/relationships/image" Target="../media/image9.png"/><Relationship Id="rId20" Type="http://schemas.openxmlformats.org/officeDocument/2006/relationships/image" Target="../media/image59.tif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3.xml"/><Relationship Id="rId16" Type="http://schemas.openxmlformats.org/officeDocument/2006/relationships/image" Target="../media/image9.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4.xml"/><Relationship Id="rId16" Type="http://schemas.openxmlformats.org/officeDocument/2006/relationships/image" Target="../media/image9.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5.xml"/><Relationship Id="rId16" Type="http://schemas.openxmlformats.org/officeDocument/2006/relationships/image" Target="../media/image9.png"/><Relationship Id="rId20" Type="http://schemas.openxmlformats.org/officeDocument/2006/relationships/image" Target="../media/image62.tif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6.xml"/><Relationship Id="rId16" Type="http://schemas.openxmlformats.org/officeDocument/2006/relationships/image" Target="../media/image9.png"/><Relationship Id="rId20" Type="http://schemas.openxmlformats.org/officeDocument/2006/relationships/image" Target="../media/image63.tif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7.xml"/><Relationship Id="rId16" Type="http://schemas.openxmlformats.org/officeDocument/2006/relationships/image" Target="../media/image9.pn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52.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1.xml"/><Relationship Id="rId18" Type="http://schemas.openxmlformats.org/officeDocument/2006/relationships/hyperlink" Target="http://www.avalanchelab.org/help" TargetMode="External"/><Relationship Id="rId26" Type="http://schemas.openxmlformats.org/officeDocument/2006/relationships/slide" Target="slide26.xml"/><Relationship Id="rId3" Type="http://schemas.openxmlformats.org/officeDocument/2006/relationships/image" Target="../media/image4.tiff"/><Relationship Id="rId21" Type="http://schemas.openxmlformats.org/officeDocument/2006/relationships/image" Target="../media/image9.png"/><Relationship Id="rId7" Type="http://schemas.openxmlformats.org/officeDocument/2006/relationships/hyperlink" Target="http://www.avytracker.com" TargetMode="External"/><Relationship Id="rId12" Type="http://schemas.openxmlformats.org/officeDocument/2006/relationships/slide" Target="slide7.xml"/><Relationship Id="rId17" Type="http://schemas.openxmlformats.org/officeDocument/2006/relationships/image" Target="../media/image7.png"/><Relationship Id="rId25" Type="http://schemas.openxmlformats.org/officeDocument/2006/relationships/slide" Target="slide20.xml"/><Relationship Id="rId2" Type="http://schemas.openxmlformats.org/officeDocument/2006/relationships/notesSlide" Target="../notesSlides/notesSlide4.xml"/><Relationship Id="rId16" Type="http://schemas.openxmlformats.org/officeDocument/2006/relationships/slide" Target="slide4.xml"/><Relationship Id="rId20" Type="http://schemas.openxmlformats.org/officeDocument/2006/relationships/hyperlink" Target="http://www.avalanchelab.org/" TargetMode="External"/><Relationship Id="rId29"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24" Type="http://schemas.openxmlformats.org/officeDocument/2006/relationships/image" Target="../media/image11.png"/><Relationship Id="rId5" Type="http://schemas.openxmlformats.org/officeDocument/2006/relationships/slide" Target="slide5.xml"/><Relationship Id="rId15" Type="http://schemas.openxmlformats.org/officeDocument/2006/relationships/slide" Target="slide16.xml"/><Relationship Id="rId23" Type="http://schemas.openxmlformats.org/officeDocument/2006/relationships/image" Target="../media/image10.png"/><Relationship Id="rId28" Type="http://schemas.openxmlformats.org/officeDocument/2006/relationships/image" Target="../media/image15.png"/><Relationship Id="rId10" Type="http://schemas.openxmlformats.org/officeDocument/2006/relationships/image" Target="../media/image6.tiff"/><Relationship Id="rId19"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12.xml"/><Relationship Id="rId22" Type="http://schemas.openxmlformats.org/officeDocument/2006/relationships/slide" Target="slide3.xml"/><Relationship Id="rId27"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8.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65.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59.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66.png"/><Relationship Id="rId19" Type="http://schemas.openxmlformats.org/officeDocument/2006/relationships/slide" Target="slide28.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18" Type="http://schemas.openxmlformats.org/officeDocument/2006/relationships/slide" Target="slide3.xml"/><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slide" Target="slide26.xml"/><Relationship Id="rId17" Type="http://schemas.openxmlformats.org/officeDocument/2006/relationships/image" Target="../media/image9.png"/><Relationship Id="rId2" Type="http://schemas.openxmlformats.org/officeDocument/2006/relationships/notesSlide" Target="../notesSlides/notesSlide60.xml"/><Relationship Id="rId16" Type="http://schemas.openxmlformats.org/officeDocument/2006/relationships/hyperlink" Target="http://www.avalanchelab.org/"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3.xml"/><Relationship Id="rId5" Type="http://schemas.openxmlformats.org/officeDocument/2006/relationships/slide" Target="slide5.xml"/><Relationship Id="rId15" Type="http://schemas.openxmlformats.org/officeDocument/2006/relationships/image" Target="../media/image8.png"/><Relationship Id="rId10" Type="http://schemas.openxmlformats.org/officeDocument/2006/relationships/image" Target="../media/image67.png"/><Relationship Id="rId19"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hyperlink" Target="http://www.avalanchelab.org/help"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2.xml"/><Relationship Id="rId1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slide" Target="slide64.xml"/><Relationship Id="rId17" Type="http://schemas.openxmlformats.org/officeDocument/2006/relationships/hyperlink" Target="http://www.avalanchelab.org/" TargetMode="External"/><Relationship Id="rId2" Type="http://schemas.openxmlformats.org/officeDocument/2006/relationships/notesSlide" Target="../notesSlides/notesSlide61.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image" Target="../media/image67.png"/><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s>
</file>

<file path=ppt/slides/_rels/slide6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2.xml"/><Relationship Id="rId18" Type="http://schemas.openxmlformats.org/officeDocument/2006/relationships/image" Target="../media/image9.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slide" Target="slide65.xml"/><Relationship Id="rId17" Type="http://schemas.openxmlformats.org/officeDocument/2006/relationships/hyperlink" Target="http://www.avalanchelab.org/" TargetMode="External"/><Relationship Id="rId2" Type="http://schemas.openxmlformats.org/officeDocument/2006/relationships/notesSlide" Target="../notesSlides/notesSlide62.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image" Target="../media/image67.png"/><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2.xml"/><Relationship Id="rId18" Type="http://schemas.openxmlformats.org/officeDocument/2006/relationships/image" Target="../media/image9.png"/><Relationship Id="rId3" Type="http://schemas.openxmlformats.org/officeDocument/2006/relationships/image" Target="../media/image4.tiff"/><Relationship Id="rId21" Type="http://schemas.openxmlformats.org/officeDocument/2006/relationships/slide" Target="slide63.xml"/><Relationship Id="rId7" Type="http://schemas.openxmlformats.org/officeDocument/2006/relationships/hyperlink" Target="http://www.avytracker.com" TargetMode="External"/><Relationship Id="rId12" Type="http://schemas.openxmlformats.org/officeDocument/2006/relationships/image" Target="../media/image68.png"/><Relationship Id="rId17" Type="http://schemas.openxmlformats.org/officeDocument/2006/relationships/hyperlink" Target="http://www.avalanchelab.org/" TargetMode="External"/><Relationship Id="rId2" Type="http://schemas.openxmlformats.org/officeDocument/2006/relationships/notesSlide" Target="../notesSlides/notesSlide63.xml"/><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6.xml"/><Relationship Id="rId5" Type="http://schemas.openxmlformats.org/officeDocument/2006/relationships/slide" Target="slide5.xml"/><Relationship Id="rId15" Type="http://schemas.openxmlformats.org/officeDocument/2006/relationships/hyperlink" Target="http://www.avalanchelab.org/help" TargetMode="External"/><Relationship Id="rId10" Type="http://schemas.openxmlformats.org/officeDocument/2006/relationships/image" Target="../media/image67.png"/><Relationship Id="rId19" Type="http://schemas.openxmlformats.org/officeDocument/2006/relationships/slide" Target="slide3.xm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7.png"/></Relationships>
</file>

<file path=ppt/slides/_rels/slide6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64.xml"/><Relationship Id="rId16" Type="http://schemas.openxmlformats.org/officeDocument/2006/relationships/image" Target="../media/image9.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3.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6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8.xml"/><Relationship Id="rId18" Type="http://schemas.openxmlformats.org/officeDocument/2006/relationships/image" Target="../media/image8.png"/><Relationship Id="rId3" Type="http://schemas.openxmlformats.org/officeDocument/2006/relationships/image" Target="../media/image4.tiff"/><Relationship Id="rId21" Type="http://schemas.openxmlformats.org/officeDocument/2006/relationships/slide" Target="slide3.xml"/><Relationship Id="rId7" Type="http://schemas.openxmlformats.org/officeDocument/2006/relationships/hyperlink" Target="http://www.avytracker.com" TargetMode="External"/><Relationship Id="rId12" Type="http://schemas.openxmlformats.org/officeDocument/2006/relationships/slide" Target="slide66.xml"/><Relationship Id="rId17" Type="http://schemas.openxmlformats.org/officeDocument/2006/relationships/hyperlink" Target="http://www.avalanchelab.org/help" TargetMode="External"/><Relationship Id="rId25" Type="http://schemas.openxmlformats.org/officeDocument/2006/relationships/image" Target="../media/image12.png"/><Relationship Id="rId2" Type="http://schemas.openxmlformats.org/officeDocument/2006/relationships/notesSlide" Target="../notesSlides/notesSlide65.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26.xml"/><Relationship Id="rId24" Type="http://schemas.openxmlformats.org/officeDocument/2006/relationships/image" Target="../media/image15.png"/><Relationship Id="rId5" Type="http://schemas.openxmlformats.org/officeDocument/2006/relationships/slide" Target="slide5.xml"/><Relationship Id="rId15" Type="http://schemas.openxmlformats.org/officeDocument/2006/relationships/slide" Target="slide70.xml"/><Relationship Id="rId23" Type="http://schemas.openxmlformats.org/officeDocument/2006/relationships/image" Target="../media/image13.png"/><Relationship Id="rId10" Type="http://schemas.openxmlformats.org/officeDocument/2006/relationships/image" Target="../media/image6.tiff"/><Relationship Id="rId19" Type="http://schemas.openxmlformats.org/officeDocument/2006/relationships/hyperlink" Target="http://www.avalanchelab.org/"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9.xml"/><Relationship Id="rId22" Type="http://schemas.openxmlformats.org/officeDocument/2006/relationships/image" Target="../media/image10.png"/></Relationships>
</file>

<file path=ppt/slides/_rels/slide6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66.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7.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6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67.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7.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slide" Target="slide66.xml"/><Relationship Id="rId19"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hyperlink" Target="http://www.avalanchelab.org/" TargetMode="External"/><Relationship Id="rId3" Type="http://schemas.openxmlformats.org/officeDocument/2006/relationships/image" Target="../media/image4.tiff"/><Relationship Id="rId21" Type="http://schemas.openxmlformats.org/officeDocument/2006/relationships/image" Target="../media/image10.png"/><Relationship Id="rId7" Type="http://schemas.openxmlformats.org/officeDocument/2006/relationships/hyperlink" Target="http://www.avytracker.com" TargetMode="External"/><Relationship Id="rId12" Type="http://schemas.openxmlformats.org/officeDocument/2006/relationships/slide" Target="slide10.xml"/><Relationship Id="rId17" Type="http://schemas.openxmlformats.org/officeDocument/2006/relationships/image" Target="../media/image8.png"/><Relationship Id="rId2" Type="http://schemas.openxmlformats.org/officeDocument/2006/relationships/notesSlide" Target="../notesSlides/notesSlide5.xml"/><Relationship Id="rId16" Type="http://schemas.openxmlformats.org/officeDocument/2006/relationships/hyperlink" Target="http://www.avalanchelab.org/help" TargetMode="Externa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image" Target="../media/image7.png"/><Relationship Id="rId10" Type="http://schemas.openxmlformats.org/officeDocument/2006/relationships/slide" Target="slide8.xml"/><Relationship Id="rId19"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slide" Target="slide6.xml"/></Relationships>
</file>

<file path=ppt/slides/_rels/slide7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www.avalanchelab.org/help" TargetMode="External"/><Relationship Id="rId18" Type="http://schemas.openxmlformats.org/officeDocument/2006/relationships/image" Target="../media/image10.png"/><Relationship Id="rId3" Type="http://schemas.openxmlformats.org/officeDocument/2006/relationships/image" Target="../media/image4.tiff"/><Relationship Id="rId7" Type="http://schemas.openxmlformats.org/officeDocument/2006/relationships/hyperlink" Target="http://www.avytracker.com" TargetMode="External"/><Relationship Id="rId12" Type="http://schemas.openxmlformats.org/officeDocument/2006/relationships/image" Target="../media/image7.png"/><Relationship Id="rId17" Type="http://schemas.openxmlformats.org/officeDocument/2006/relationships/slide" Target="slide3.xml"/><Relationship Id="rId2" Type="http://schemas.openxmlformats.org/officeDocument/2006/relationships/notesSlide" Target="../notesSlides/notesSlide68.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67.xml"/><Relationship Id="rId5" Type="http://schemas.openxmlformats.org/officeDocument/2006/relationships/slide" Target="slide5.xml"/><Relationship Id="rId15" Type="http://schemas.openxmlformats.org/officeDocument/2006/relationships/hyperlink" Target="http://www.avalanchelab.org/" TargetMode="External"/><Relationship Id="rId10"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18" Type="http://schemas.openxmlformats.org/officeDocument/2006/relationships/slide" Target="slide7.xml"/><Relationship Id="rId3" Type="http://schemas.openxmlformats.org/officeDocument/2006/relationships/image" Target="../media/image4.tiff"/><Relationship Id="rId21" Type="http://schemas.openxmlformats.org/officeDocument/2006/relationships/image" Target="../media/image8.png"/><Relationship Id="rId7" Type="http://schemas.openxmlformats.org/officeDocument/2006/relationships/hyperlink" Target="http://www.avytracker.com" TargetMode="External"/><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hyperlink" Target="http://www.avalanchelab.org/help" TargetMode="Externa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3.png"/><Relationship Id="rId24" Type="http://schemas.openxmlformats.org/officeDocument/2006/relationships/slide" Target="slide3.xml"/><Relationship Id="rId5" Type="http://schemas.openxmlformats.org/officeDocument/2006/relationships/slide" Target="slide5.xml"/><Relationship Id="rId15" Type="http://schemas.openxmlformats.org/officeDocument/2006/relationships/image" Target="../media/image27.PNG"/><Relationship Id="rId23" Type="http://schemas.openxmlformats.org/officeDocument/2006/relationships/image" Target="../media/image9.png"/><Relationship Id="rId10" Type="http://schemas.openxmlformats.org/officeDocument/2006/relationships/image" Target="../media/image22.png"/><Relationship Id="rId19"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26.PNG"/><Relationship Id="rId22" Type="http://schemas.openxmlformats.org/officeDocument/2006/relationships/hyperlink" Target="http://www.avalanchelab.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18" Type="http://schemas.openxmlformats.org/officeDocument/2006/relationships/image" Target="../media/image8.png"/><Relationship Id="rId3" Type="http://schemas.openxmlformats.org/officeDocument/2006/relationships/image" Target="../media/image4.tiff"/><Relationship Id="rId21" Type="http://schemas.openxmlformats.org/officeDocument/2006/relationships/slide" Target="slide3.xml"/><Relationship Id="rId7" Type="http://schemas.openxmlformats.org/officeDocument/2006/relationships/hyperlink" Target="http://www.avytracker.com" TargetMode="External"/><Relationship Id="rId12" Type="http://schemas.openxmlformats.org/officeDocument/2006/relationships/image" Target="../media/image32.png"/><Relationship Id="rId17" Type="http://schemas.openxmlformats.org/officeDocument/2006/relationships/hyperlink" Target="http://www.avalanchelab.org/help" TargetMode="External"/><Relationship Id="rId2" Type="http://schemas.openxmlformats.org/officeDocument/2006/relationships/notesSlide" Target="../notesSlides/notesSlide7.xml"/><Relationship Id="rId16" Type="http://schemas.openxmlformats.org/officeDocument/2006/relationships/image" Target="../media/image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slide" Target="slide5.xml"/><Relationship Id="rId15" Type="http://schemas.openxmlformats.org/officeDocument/2006/relationships/slide" Target="slide7.xml"/><Relationship Id="rId10" Type="http://schemas.openxmlformats.org/officeDocument/2006/relationships/image" Target="../media/image30.png"/><Relationship Id="rId19" Type="http://schemas.openxmlformats.org/officeDocument/2006/relationships/hyperlink" Target="http://www.avalanchelab.org/" TargetMode="External"/><Relationship Id="rId4" Type="http://schemas.openxmlformats.org/officeDocument/2006/relationships/image" Target="../media/image17.png"/><Relationship Id="rId9" Type="http://schemas.openxmlformats.org/officeDocument/2006/relationships/image" Target="../media/image3.tiff"/><Relationship Id="rId14" Type="http://schemas.openxmlformats.org/officeDocument/2006/relationships/image" Target="../media/image34.PNG"/><Relationship Id="rId2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62DC40-D71B-A940-A300-29E29821BA0D}"/>
              </a:ext>
            </a:extLst>
          </p:cNvPr>
          <p:cNvPicPr>
            <a:picLocks noChangeAspect="1"/>
          </p:cNvPicPr>
          <p:nvPr/>
        </p:nvPicPr>
        <p:blipFill>
          <a:blip r:embed="rId2"/>
          <a:stretch>
            <a:fillRect/>
          </a:stretch>
        </p:blipFill>
        <p:spPr>
          <a:xfrm>
            <a:off x="257789" y="1226217"/>
            <a:ext cx="4554843" cy="4712616"/>
          </a:xfrm>
          <a:prstGeom prst="rect">
            <a:avLst/>
          </a:prstGeom>
        </p:spPr>
      </p:pic>
      <p:sp>
        <p:nvSpPr>
          <p:cNvPr id="11" name="Title 10">
            <a:extLst>
              <a:ext uri="{FF2B5EF4-FFF2-40B4-BE49-F238E27FC236}">
                <a16:creationId xmlns:a16="http://schemas.microsoft.com/office/drawing/2014/main" id="{A7D11B2C-ECE0-A442-9807-A708C32C12AD}"/>
              </a:ext>
            </a:extLst>
          </p:cNvPr>
          <p:cNvSpPr>
            <a:spLocks noGrp="1"/>
          </p:cNvSpPr>
          <p:nvPr>
            <p:ph type="title"/>
          </p:nvPr>
        </p:nvSpPr>
        <p:spPr>
          <a:xfrm>
            <a:off x="697832" y="83217"/>
            <a:ext cx="8229600" cy="1143000"/>
          </a:xfrm>
        </p:spPr>
        <p:txBody>
          <a:bodyPr>
            <a:noAutofit/>
          </a:bodyPr>
          <a:lstStyle/>
          <a:p>
            <a:r>
              <a:rPr lang="en-US" sz="3600" b="1" dirty="0"/>
              <a:t>Free Version</a:t>
            </a:r>
            <a:endParaRPr lang="en-US" sz="3600" dirty="0"/>
          </a:p>
        </p:txBody>
      </p:sp>
      <p:sp>
        <p:nvSpPr>
          <p:cNvPr id="12" name="TextBox 11">
            <a:extLst>
              <a:ext uri="{FF2B5EF4-FFF2-40B4-BE49-F238E27FC236}">
                <a16:creationId xmlns:a16="http://schemas.microsoft.com/office/drawing/2014/main" id="{65E8706C-1E18-F54C-8F38-417DF2E85C6C}"/>
              </a:ext>
            </a:extLst>
          </p:cNvPr>
          <p:cNvSpPr txBox="1"/>
          <p:nvPr/>
        </p:nvSpPr>
        <p:spPr>
          <a:xfrm>
            <a:off x="5548745" y="2049087"/>
            <a:ext cx="2230291" cy="3046988"/>
          </a:xfrm>
          <a:prstGeom prst="rect">
            <a:avLst/>
          </a:prstGeom>
          <a:noFill/>
        </p:spPr>
        <p:txBody>
          <a:bodyPr wrap="none" rtlCol="0">
            <a:spAutoFit/>
          </a:bodyPr>
          <a:lstStyle/>
          <a:p>
            <a:r>
              <a:rPr lang="en-US" sz="1200" dirty="0"/>
              <a:t>What’s Great with this release:</a:t>
            </a:r>
          </a:p>
          <a:p>
            <a:pPr marL="171450" indent="-171450">
              <a:buFontTx/>
              <a:buChar char="-"/>
            </a:pPr>
            <a:r>
              <a:rPr lang="en-US" sz="1200" dirty="0" err="1"/>
              <a:t>IPad</a:t>
            </a:r>
            <a:r>
              <a:rPr lang="en-US" sz="1200" dirty="0"/>
              <a:t> support</a:t>
            </a:r>
          </a:p>
          <a:p>
            <a:pPr marL="171450" indent="-171450">
              <a:buFontTx/>
              <a:buChar char="-"/>
            </a:pPr>
            <a:r>
              <a:rPr lang="en-US" sz="1200" dirty="0"/>
              <a:t>Observation Summary</a:t>
            </a:r>
          </a:p>
          <a:p>
            <a:pPr marL="171450" indent="-171450">
              <a:buFontTx/>
              <a:buChar char="-"/>
            </a:pPr>
            <a:r>
              <a:rPr lang="en-US" sz="1200" dirty="0"/>
              <a:t>Online Data Sharing</a:t>
            </a:r>
          </a:p>
          <a:p>
            <a:pPr marL="171450" indent="-171450">
              <a:buFontTx/>
              <a:buChar char="-"/>
            </a:pPr>
            <a:r>
              <a:rPr lang="en-US" sz="1200" dirty="0"/>
              <a:t>Smart Sorting of Observations</a:t>
            </a:r>
          </a:p>
          <a:p>
            <a:pPr marL="171450" indent="-171450">
              <a:buFontTx/>
              <a:buChar char="-"/>
            </a:pPr>
            <a:r>
              <a:rPr lang="en-US" sz="1200" dirty="0"/>
              <a:t>Improved Avalanche Mapping</a:t>
            </a:r>
          </a:p>
          <a:p>
            <a:pPr marL="171450" indent="-171450">
              <a:buFontTx/>
              <a:buChar char="-"/>
            </a:pPr>
            <a:r>
              <a:rPr lang="en-US" sz="1200" dirty="0"/>
              <a:t>Save for home feature</a:t>
            </a:r>
          </a:p>
          <a:p>
            <a:pPr marL="171450" indent="-171450">
              <a:buFontTx/>
              <a:buChar char="-"/>
            </a:pPr>
            <a:r>
              <a:rPr lang="en-US" sz="1200" dirty="0"/>
              <a:t>Import snow pilot data</a:t>
            </a:r>
          </a:p>
          <a:p>
            <a:pPr marL="171450" indent="-171450">
              <a:buFontTx/>
              <a:buChar char="-"/>
            </a:pPr>
            <a:r>
              <a:rPr lang="en-US" sz="1200" dirty="0"/>
              <a:t>Expanded Toolbox</a:t>
            </a:r>
          </a:p>
          <a:p>
            <a:pPr marL="628650" lvl="1" indent="-171450">
              <a:buFontTx/>
              <a:buChar char="-"/>
            </a:pPr>
            <a:r>
              <a:rPr lang="en-US" sz="1200" dirty="0"/>
              <a:t>Trip Planner</a:t>
            </a:r>
          </a:p>
          <a:p>
            <a:pPr marL="628650" lvl="1" indent="-171450">
              <a:buFontTx/>
              <a:buChar char="-"/>
            </a:pPr>
            <a:r>
              <a:rPr lang="en-US" sz="1200" dirty="0"/>
              <a:t>Reference info</a:t>
            </a:r>
          </a:p>
          <a:p>
            <a:pPr marL="628650" lvl="1" indent="-171450">
              <a:buFontTx/>
              <a:buChar char="-"/>
            </a:pPr>
            <a:r>
              <a:rPr lang="en-US" sz="1200" dirty="0"/>
              <a:t>Rescue Guide</a:t>
            </a:r>
          </a:p>
          <a:p>
            <a:pPr marL="628650" lvl="1" indent="-171450">
              <a:buFontTx/>
              <a:buChar char="-"/>
            </a:pPr>
            <a:r>
              <a:rPr lang="en-US" sz="1200" dirty="0"/>
              <a:t>Clinometer</a:t>
            </a:r>
          </a:p>
          <a:p>
            <a:pPr marL="628650" lvl="1" indent="-171450">
              <a:buFontTx/>
              <a:buChar char="-"/>
            </a:pPr>
            <a:r>
              <a:rPr lang="en-US" sz="1200" dirty="0"/>
              <a:t>Compass</a:t>
            </a:r>
          </a:p>
          <a:p>
            <a:pPr marL="628650" lvl="1" indent="-171450">
              <a:buFontTx/>
              <a:buChar char="-"/>
            </a:pPr>
            <a:r>
              <a:rPr lang="en-US" sz="1200" dirty="0"/>
              <a:t>Snow Crystal Card</a:t>
            </a:r>
          </a:p>
          <a:p>
            <a:pPr marL="628650" lvl="1" indent="-171450">
              <a:buFontTx/>
              <a:buChar char="-"/>
            </a:pPr>
            <a:endParaRPr lang="en-US" sz="1200" dirty="0"/>
          </a:p>
        </p:txBody>
      </p:sp>
      <p:sp>
        <p:nvSpPr>
          <p:cNvPr id="13" name="TextBox 12">
            <a:extLst>
              <a:ext uri="{FF2B5EF4-FFF2-40B4-BE49-F238E27FC236}">
                <a16:creationId xmlns:a16="http://schemas.microsoft.com/office/drawing/2014/main" id="{8005C28C-C4DF-2B4F-A9DE-DF22AB3A2D5D}"/>
              </a:ext>
            </a:extLst>
          </p:cNvPr>
          <p:cNvSpPr txBox="1"/>
          <p:nvPr/>
        </p:nvSpPr>
        <p:spPr>
          <a:xfrm>
            <a:off x="5594465" y="1487978"/>
            <a:ext cx="2602315" cy="646331"/>
          </a:xfrm>
          <a:prstGeom prst="rect">
            <a:avLst/>
          </a:prstGeom>
          <a:noFill/>
        </p:spPr>
        <p:txBody>
          <a:bodyPr wrap="none" rtlCol="0">
            <a:spAutoFit/>
          </a:bodyPr>
          <a:lstStyle/>
          <a:p>
            <a:r>
              <a:rPr lang="en-US" dirty="0"/>
              <a:t>Summary of Free Version:</a:t>
            </a:r>
          </a:p>
          <a:p>
            <a:endParaRPr lang="en-US" dirty="0"/>
          </a:p>
        </p:txBody>
      </p:sp>
    </p:spTree>
    <p:extLst>
      <p:ext uri="{BB962C8B-B14F-4D97-AF65-F5344CB8AC3E}">
        <p14:creationId xmlns:p14="http://schemas.microsoft.com/office/powerpoint/2010/main" val="2621158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816390" cy="776175"/>
          </a:xfrm>
        </p:spPr>
        <p:txBody>
          <a:bodyPr>
            <a:noAutofit/>
          </a:bodyPr>
          <a:lstStyle/>
          <a:p>
            <a:r>
              <a:rPr lang="en-US" sz="3600" dirty="0"/>
              <a:t>Main Screen &gt; Record Data Drop-down Menu &gt; Snow Obs. &gt; Full Pit (PRO only)</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Full Pit</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4" name="Picture 3">
            <a:extLst>
              <a:ext uri="{FF2B5EF4-FFF2-40B4-BE49-F238E27FC236}">
                <a16:creationId xmlns:a16="http://schemas.microsoft.com/office/drawing/2014/main" id="{A9E5E947-4FF9-274C-8103-128D79756EA1}"/>
              </a:ext>
            </a:extLst>
          </p:cNvPr>
          <p:cNvPicPr>
            <a:picLocks noChangeAspect="1"/>
          </p:cNvPicPr>
          <p:nvPr/>
        </p:nvPicPr>
        <p:blipFill>
          <a:blip r:embed="rId10"/>
          <a:stretch>
            <a:fillRect/>
          </a:stretch>
        </p:blipFill>
        <p:spPr>
          <a:xfrm>
            <a:off x="1168059" y="2620747"/>
            <a:ext cx="2252684" cy="2716477"/>
          </a:xfrm>
          <a:prstGeom prst="rect">
            <a:avLst/>
          </a:prstGeom>
        </p:spPr>
      </p:pic>
      <p:pic>
        <p:nvPicPr>
          <p:cNvPr id="27" name="Picture 26">
            <a:extLst>
              <a:ext uri="{FF2B5EF4-FFF2-40B4-BE49-F238E27FC236}">
                <a16:creationId xmlns:a16="http://schemas.microsoft.com/office/drawing/2014/main" id="{311B8A7C-CB0B-7D45-8BE4-8FE33B56944C}"/>
              </a:ext>
            </a:extLst>
          </p:cNvPr>
          <p:cNvPicPr>
            <a:picLocks noChangeAspect="1"/>
          </p:cNvPicPr>
          <p:nvPr/>
        </p:nvPicPr>
        <p:blipFill>
          <a:blip r:embed="rId11"/>
          <a:stretch>
            <a:fillRect/>
          </a:stretch>
        </p:blipFill>
        <p:spPr>
          <a:xfrm>
            <a:off x="4634520" y="1336010"/>
            <a:ext cx="2390129" cy="1210003"/>
          </a:xfrm>
          <a:prstGeom prst="rect">
            <a:avLst/>
          </a:prstGeom>
        </p:spPr>
      </p:pic>
      <p:pic>
        <p:nvPicPr>
          <p:cNvPr id="8" name="Picture 7">
            <a:extLst>
              <a:ext uri="{FF2B5EF4-FFF2-40B4-BE49-F238E27FC236}">
                <a16:creationId xmlns:a16="http://schemas.microsoft.com/office/drawing/2014/main" id="{5831B25E-1A89-7748-95CB-177779DB72D0}"/>
              </a:ext>
            </a:extLst>
          </p:cNvPr>
          <p:cNvPicPr>
            <a:picLocks noChangeAspect="1"/>
          </p:cNvPicPr>
          <p:nvPr/>
        </p:nvPicPr>
        <p:blipFill>
          <a:blip r:embed="rId12"/>
          <a:stretch>
            <a:fillRect/>
          </a:stretch>
        </p:blipFill>
        <p:spPr>
          <a:xfrm>
            <a:off x="4688892" y="2893557"/>
            <a:ext cx="2353004" cy="3137338"/>
          </a:xfrm>
          <a:prstGeom prst="rect">
            <a:avLst/>
          </a:prstGeom>
        </p:spPr>
      </p:pic>
      <p:pic>
        <p:nvPicPr>
          <p:cNvPr id="53" name="Picture 52">
            <a:hlinkClick r:id="rId13" action="ppaction://hlinksldjump"/>
            <a:extLst>
              <a:ext uri="{FF2B5EF4-FFF2-40B4-BE49-F238E27FC236}">
                <a16:creationId xmlns:a16="http://schemas.microsoft.com/office/drawing/2014/main" id="{D52C2106-0E85-CE46-B899-36E99E514325}"/>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54" name="Picture 53">
            <a:hlinkClick r:id="rId15"/>
            <a:extLst>
              <a:ext uri="{FF2B5EF4-FFF2-40B4-BE49-F238E27FC236}">
                <a16:creationId xmlns:a16="http://schemas.microsoft.com/office/drawing/2014/main" id="{2BFAC752-19E1-4345-9192-D00A212B070D}"/>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55" name="Picture 54">
            <a:hlinkClick r:id="rId17"/>
            <a:extLst>
              <a:ext uri="{FF2B5EF4-FFF2-40B4-BE49-F238E27FC236}">
                <a16:creationId xmlns:a16="http://schemas.microsoft.com/office/drawing/2014/main" id="{D2C5E179-980B-9642-AE7D-C5B007325ED0}"/>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56" name="Picture 55">
            <a:hlinkClick r:id="rId19" action="ppaction://hlinksldjump"/>
            <a:extLst>
              <a:ext uri="{FF2B5EF4-FFF2-40B4-BE49-F238E27FC236}">
                <a16:creationId xmlns:a16="http://schemas.microsoft.com/office/drawing/2014/main" id="{BD78600A-0332-9149-BED9-7DB20C0E43C9}"/>
              </a:ext>
            </a:extLst>
          </p:cNvPr>
          <p:cNvPicPr>
            <a:picLocks noChangeAspect="1"/>
          </p:cNvPicPr>
          <p:nvPr/>
        </p:nvPicPr>
        <p:blipFill>
          <a:blip r:embed="rId20"/>
          <a:stretch>
            <a:fillRect/>
          </a:stretch>
        </p:blipFill>
        <p:spPr>
          <a:xfrm>
            <a:off x="1199590" y="2344017"/>
            <a:ext cx="255042" cy="253997"/>
          </a:xfrm>
          <a:prstGeom prst="rect">
            <a:avLst/>
          </a:prstGeom>
        </p:spPr>
      </p:pic>
      <p:sp>
        <p:nvSpPr>
          <p:cNvPr id="25" name="TextBox 24">
            <a:extLst>
              <a:ext uri="{FF2B5EF4-FFF2-40B4-BE49-F238E27FC236}">
                <a16:creationId xmlns:a16="http://schemas.microsoft.com/office/drawing/2014/main" id="{6562A39E-CDF9-6548-9302-A4D0B4F20959}"/>
              </a:ext>
            </a:extLst>
          </p:cNvPr>
          <p:cNvSpPr txBox="1"/>
          <p:nvPr/>
        </p:nvSpPr>
        <p:spPr>
          <a:xfrm>
            <a:off x="7598229" y="1611086"/>
            <a:ext cx="4408714" cy="738664"/>
          </a:xfrm>
          <a:prstGeom prst="rect">
            <a:avLst/>
          </a:prstGeom>
          <a:noFill/>
        </p:spPr>
        <p:txBody>
          <a:bodyPr wrap="square" rtlCol="0">
            <a:spAutoFit/>
          </a:bodyPr>
          <a:lstStyle/>
          <a:p>
            <a:r>
              <a:rPr lang="en-US" b="1" dirty="0"/>
              <a:t>Notes:</a:t>
            </a:r>
          </a:p>
          <a:p>
            <a:r>
              <a:rPr lang="en-US" sz="1200" dirty="0"/>
              <a:t>The Full Pit is the same as the quick pit, but with the addition of a temperature profile added to the menu.</a:t>
            </a:r>
          </a:p>
        </p:txBody>
      </p:sp>
      <p:sp>
        <p:nvSpPr>
          <p:cNvPr id="26" name="TextBox 25">
            <a:extLst>
              <a:ext uri="{FF2B5EF4-FFF2-40B4-BE49-F238E27FC236}">
                <a16:creationId xmlns:a16="http://schemas.microsoft.com/office/drawing/2014/main" id="{9CA3F8FB-0258-B64A-9077-C108B03CCE68}"/>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Addition of Temp Profile to Pit Diagrams</a:t>
            </a:r>
          </a:p>
          <a:p>
            <a:pPr marL="171450" indent="-171450">
              <a:buFontTx/>
              <a:buChar char="-"/>
            </a:pPr>
            <a:endParaRPr lang="en-US" sz="1200" dirty="0"/>
          </a:p>
        </p:txBody>
      </p:sp>
    </p:spTree>
    <p:extLst>
      <p:ext uri="{BB962C8B-B14F-4D97-AF65-F5344CB8AC3E}">
        <p14:creationId xmlns:p14="http://schemas.microsoft.com/office/powerpoint/2010/main" val="255893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911841"/>
          </a:xfrm>
        </p:spPr>
        <p:txBody>
          <a:bodyPr>
            <a:noAutofit/>
          </a:bodyPr>
          <a:lstStyle/>
          <a:p>
            <a:r>
              <a:rPr lang="en-US" sz="3600" dirty="0"/>
              <a:t>Main Screen &gt; Record Data Drop-down Menu &gt; Weather Obs.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Weather Obs.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0198D326-28CD-3D4F-B153-81B17A4DB269}"/>
              </a:ext>
            </a:extLst>
          </p:cNvPr>
          <p:cNvPicPr>
            <a:picLocks noChangeAspect="1"/>
          </p:cNvPicPr>
          <p:nvPr/>
        </p:nvPicPr>
        <p:blipFill>
          <a:blip r:embed="rId10"/>
          <a:stretch>
            <a:fillRect/>
          </a:stretch>
        </p:blipFill>
        <p:spPr>
          <a:xfrm>
            <a:off x="1177288" y="2632649"/>
            <a:ext cx="2243455" cy="2704575"/>
          </a:xfrm>
          <a:prstGeom prst="rect">
            <a:avLst/>
          </a:prstGeom>
        </p:spPr>
      </p:pic>
      <p:pic>
        <p:nvPicPr>
          <p:cNvPr id="5" name="Picture 4">
            <a:extLst>
              <a:ext uri="{FF2B5EF4-FFF2-40B4-BE49-F238E27FC236}">
                <a16:creationId xmlns:a16="http://schemas.microsoft.com/office/drawing/2014/main" id="{13807F95-84A1-7E40-A6B1-BCD1B780C5B1}"/>
              </a:ext>
            </a:extLst>
          </p:cNvPr>
          <p:cNvPicPr>
            <a:picLocks noChangeAspect="1"/>
          </p:cNvPicPr>
          <p:nvPr/>
        </p:nvPicPr>
        <p:blipFill>
          <a:blip r:embed="rId11"/>
          <a:stretch>
            <a:fillRect/>
          </a:stretch>
        </p:blipFill>
        <p:spPr>
          <a:xfrm>
            <a:off x="4014285" y="3638657"/>
            <a:ext cx="1759464" cy="2529230"/>
          </a:xfrm>
          <a:prstGeom prst="rect">
            <a:avLst/>
          </a:prstGeom>
        </p:spPr>
      </p:pic>
      <p:pic>
        <p:nvPicPr>
          <p:cNvPr id="8" name="Picture 7">
            <a:extLst>
              <a:ext uri="{FF2B5EF4-FFF2-40B4-BE49-F238E27FC236}">
                <a16:creationId xmlns:a16="http://schemas.microsoft.com/office/drawing/2014/main" id="{C02EB11B-70C0-D44E-8E03-023F03DB2D49}"/>
              </a:ext>
            </a:extLst>
          </p:cNvPr>
          <p:cNvPicPr>
            <a:picLocks noChangeAspect="1"/>
          </p:cNvPicPr>
          <p:nvPr/>
        </p:nvPicPr>
        <p:blipFill>
          <a:blip r:embed="rId12"/>
          <a:stretch>
            <a:fillRect/>
          </a:stretch>
        </p:blipFill>
        <p:spPr>
          <a:xfrm>
            <a:off x="4014285" y="949407"/>
            <a:ext cx="1759464" cy="2529229"/>
          </a:xfrm>
          <a:prstGeom prst="rect">
            <a:avLst/>
          </a:prstGeom>
        </p:spPr>
      </p:pic>
      <p:pic>
        <p:nvPicPr>
          <p:cNvPr id="10" name="Picture 9">
            <a:extLst>
              <a:ext uri="{FF2B5EF4-FFF2-40B4-BE49-F238E27FC236}">
                <a16:creationId xmlns:a16="http://schemas.microsoft.com/office/drawing/2014/main" id="{20A59AAE-1CFE-E649-95FA-A70F6E83D98D}"/>
              </a:ext>
            </a:extLst>
          </p:cNvPr>
          <p:cNvPicPr>
            <a:picLocks noChangeAspect="1"/>
          </p:cNvPicPr>
          <p:nvPr/>
        </p:nvPicPr>
        <p:blipFill>
          <a:blip r:embed="rId13"/>
          <a:stretch>
            <a:fillRect/>
          </a:stretch>
        </p:blipFill>
        <p:spPr>
          <a:xfrm>
            <a:off x="5917270" y="949406"/>
            <a:ext cx="1759464" cy="2529229"/>
          </a:xfrm>
          <a:prstGeom prst="rect">
            <a:avLst/>
          </a:prstGeom>
        </p:spPr>
      </p:pic>
      <p:pic>
        <p:nvPicPr>
          <p:cNvPr id="12" name="Picture 11">
            <a:extLst>
              <a:ext uri="{FF2B5EF4-FFF2-40B4-BE49-F238E27FC236}">
                <a16:creationId xmlns:a16="http://schemas.microsoft.com/office/drawing/2014/main" id="{CF7DCEF8-5E6F-E14C-8F14-5070D2B6907D}"/>
              </a:ext>
            </a:extLst>
          </p:cNvPr>
          <p:cNvPicPr>
            <a:picLocks noChangeAspect="1"/>
          </p:cNvPicPr>
          <p:nvPr/>
        </p:nvPicPr>
        <p:blipFill>
          <a:blip r:embed="rId14"/>
          <a:stretch>
            <a:fillRect/>
          </a:stretch>
        </p:blipFill>
        <p:spPr>
          <a:xfrm>
            <a:off x="7829074" y="4955455"/>
            <a:ext cx="772123" cy="1029497"/>
          </a:xfrm>
          <a:prstGeom prst="rect">
            <a:avLst/>
          </a:prstGeom>
        </p:spPr>
      </p:pic>
      <p:pic>
        <p:nvPicPr>
          <p:cNvPr id="14" name="Picture 13">
            <a:extLst>
              <a:ext uri="{FF2B5EF4-FFF2-40B4-BE49-F238E27FC236}">
                <a16:creationId xmlns:a16="http://schemas.microsoft.com/office/drawing/2014/main" id="{C42065C0-1D41-2B45-98C2-763567707136}"/>
              </a:ext>
            </a:extLst>
          </p:cNvPr>
          <p:cNvPicPr>
            <a:picLocks noChangeAspect="1"/>
          </p:cNvPicPr>
          <p:nvPr/>
        </p:nvPicPr>
        <p:blipFill>
          <a:blip r:embed="rId15"/>
          <a:stretch>
            <a:fillRect/>
          </a:stretch>
        </p:blipFill>
        <p:spPr>
          <a:xfrm>
            <a:off x="9020824" y="4967393"/>
            <a:ext cx="729745" cy="972994"/>
          </a:xfrm>
          <a:prstGeom prst="rect">
            <a:avLst/>
          </a:prstGeom>
        </p:spPr>
      </p:pic>
      <p:pic>
        <p:nvPicPr>
          <p:cNvPr id="16" name="Picture 15">
            <a:extLst>
              <a:ext uri="{FF2B5EF4-FFF2-40B4-BE49-F238E27FC236}">
                <a16:creationId xmlns:a16="http://schemas.microsoft.com/office/drawing/2014/main" id="{C0503BE9-3514-EF46-BB09-1198BF464E4C}"/>
              </a:ext>
            </a:extLst>
          </p:cNvPr>
          <p:cNvPicPr>
            <a:picLocks noChangeAspect="1"/>
          </p:cNvPicPr>
          <p:nvPr/>
        </p:nvPicPr>
        <p:blipFill>
          <a:blip r:embed="rId16"/>
          <a:stretch>
            <a:fillRect/>
          </a:stretch>
        </p:blipFill>
        <p:spPr>
          <a:xfrm>
            <a:off x="5819514" y="3691593"/>
            <a:ext cx="1857220" cy="2476294"/>
          </a:xfrm>
          <a:prstGeom prst="rect">
            <a:avLst/>
          </a:prstGeom>
        </p:spPr>
      </p:pic>
      <p:pic>
        <p:nvPicPr>
          <p:cNvPr id="64" name="Picture 63">
            <a:hlinkClick r:id="rId17" action="ppaction://hlinksldjump"/>
            <a:extLst>
              <a:ext uri="{FF2B5EF4-FFF2-40B4-BE49-F238E27FC236}">
                <a16:creationId xmlns:a16="http://schemas.microsoft.com/office/drawing/2014/main" id="{3119E41F-5278-3C49-AB93-D67C64AA0328}"/>
              </a:ext>
            </a:extLst>
          </p:cNvPr>
          <p:cNvPicPr>
            <a:picLocks noChangeAspect="1"/>
          </p:cNvPicPr>
          <p:nvPr/>
        </p:nvPicPr>
        <p:blipFill>
          <a:blip r:embed="rId18"/>
          <a:stretch>
            <a:fillRect/>
          </a:stretch>
        </p:blipFill>
        <p:spPr>
          <a:xfrm>
            <a:off x="3176039" y="2342652"/>
            <a:ext cx="256413" cy="255362"/>
          </a:xfrm>
          <a:prstGeom prst="rect">
            <a:avLst/>
          </a:prstGeom>
        </p:spPr>
      </p:pic>
      <p:pic>
        <p:nvPicPr>
          <p:cNvPr id="65" name="Picture 64">
            <a:hlinkClick r:id="rId19"/>
            <a:extLst>
              <a:ext uri="{FF2B5EF4-FFF2-40B4-BE49-F238E27FC236}">
                <a16:creationId xmlns:a16="http://schemas.microsoft.com/office/drawing/2014/main" id="{82680F07-5E3C-A244-8F15-C5F199133AE4}"/>
              </a:ext>
            </a:extLst>
          </p:cNvPr>
          <p:cNvPicPr>
            <a:picLocks noChangeAspect="1"/>
          </p:cNvPicPr>
          <p:nvPr/>
        </p:nvPicPr>
        <p:blipFill>
          <a:blip r:embed="rId20"/>
          <a:stretch>
            <a:fillRect/>
          </a:stretch>
        </p:blipFill>
        <p:spPr>
          <a:xfrm>
            <a:off x="3181713" y="5307786"/>
            <a:ext cx="242694" cy="241700"/>
          </a:xfrm>
          <a:prstGeom prst="rect">
            <a:avLst/>
          </a:prstGeom>
        </p:spPr>
      </p:pic>
      <p:pic>
        <p:nvPicPr>
          <p:cNvPr id="66" name="Picture 65">
            <a:hlinkClick r:id="rId21"/>
            <a:extLst>
              <a:ext uri="{FF2B5EF4-FFF2-40B4-BE49-F238E27FC236}">
                <a16:creationId xmlns:a16="http://schemas.microsoft.com/office/drawing/2014/main" id="{17FA3C57-99BB-7940-95AA-16A7633D9708}"/>
              </a:ext>
            </a:extLst>
          </p:cNvPr>
          <p:cNvPicPr>
            <a:picLocks noChangeAspect="1"/>
          </p:cNvPicPr>
          <p:nvPr/>
        </p:nvPicPr>
        <p:blipFill>
          <a:blip r:embed="rId22"/>
          <a:stretch>
            <a:fillRect/>
          </a:stretch>
        </p:blipFill>
        <p:spPr>
          <a:xfrm>
            <a:off x="1196816" y="5308855"/>
            <a:ext cx="242696" cy="241701"/>
          </a:xfrm>
          <a:prstGeom prst="rect">
            <a:avLst/>
          </a:prstGeom>
        </p:spPr>
      </p:pic>
      <p:pic>
        <p:nvPicPr>
          <p:cNvPr id="67" name="Picture 66">
            <a:hlinkClick r:id="rId23" action="ppaction://hlinksldjump"/>
            <a:extLst>
              <a:ext uri="{FF2B5EF4-FFF2-40B4-BE49-F238E27FC236}">
                <a16:creationId xmlns:a16="http://schemas.microsoft.com/office/drawing/2014/main" id="{3E50D0EB-3AB8-1846-ADDE-F12438BAFE37}"/>
              </a:ext>
            </a:extLst>
          </p:cNvPr>
          <p:cNvPicPr>
            <a:picLocks noChangeAspect="1"/>
          </p:cNvPicPr>
          <p:nvPr/>
        </p:nvPicPr>
        <p:blipFill>
          <a:blip r:embed="rId24"/>
          <a:stretch>
            <a:fillRect/>
          </a:stretch>
        </p:blipFill>
        <p:spPr>
          <a:xfrm>
            <a:off x="1199590" y="2344017"/>
            <a:ext cx="255042" cy="253997"/>
          </a:xfrm>
          <a:prstGeom prst="rect">
            <a:avLst/>
          </a:prstGeom>
        </p:spPr>
      </p:pic>
      <p:sp>
        <p:nvSpPr>
          <p:cNvPr id="30" name="TextBox 29">
            <a:extLst>
              <a:ext uri="{FF2B5EF4-FFF2-40B4-BE49-F238E27FC236}">
                <a16:creationId xmlns:a16="http://schemas.microsoft.com/office/drawing/2014/main" id="{8B52C30E-D40B-8744-AC94-D3AA19F93973}"/>
              </a:ext>
            </a:extLst>
          </p:cNvPr>
          <p:cNvSpPr txBox="1"/>
          <p:nvPr/>
        </p:nvSpPr>
        <p:spPr>
          <a:xfrm>
            <a:off x="8005355" y="3054804"/>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Records weather </a:t>
            </a:r>
            <a:r>
              <a:rPr lang="en-US" sz="1200" dirty="0" err="1"/>
              <a:t>obs</a:t>
            </a:r>
            <a:r>
              <a:rPr lang="en-US" sz="1200" dirty="0"/>
              <a:t> with pin-point location</a:t>
            </a:r>
          </a:p>
          <a:p>
            <a:pPr marL="171450" indent="-171450">
              <a:buFontTx/>
              <a:buChar char="-"/>
            </a:pPr>
            <a:r>
              <a:rPr lang="en-US" sz="1200" dirty="0"/>
              <a:t>Easy to enter weather </a:t>
            </a:r>
            <a:r>
              <a:rPr lang="en-US" sz="1200" dirty="0" err="1"/>
              <a:t>obs</a:t>
            </a:r>
            <a:endParaRPr lang="en-US" sz="1200" dirty="0"/>
          </a:p>
          <a:p>
            <a:pPr marL="171450" indent="-171450">
              <a:buFontTx/>
              <a:buChar char="-"/>
            </a:pPr>
            <a:r>
              <a:rPr lang="en-US" sz="1200" dirty="0"/>
              <a:t>Record Key </a:t>
            </a:r>
            <a:r>
              <a:rPr lang="en-US" sz="1200" dirty="0" err="1"/>
              <a:t>Obs</a:t>
            </a:r>
            <a:r>
              <a:rPr lang="en-US" sz="1200" dirty="0"/>
              <a:t> for Review later on the trip</a:t>
            </a:r>
          </a:p>
          <a:p>
            <a:pPr marL="171450" indent="-171450">
              <a:buFontTx/>
              <a:buChar char="-"/>
            </a:pPr>
            <a:r>
              <a:rPr lang="en-US" sz="1200" dirty="0"/>
              <a:t>Record Notes</a:t>
            </a:r>
          </a:p>
          <a:p>
            <a:pPr marL="171450" indent="-171450">
              <a:buFontTx/>
              <a:buChar char="-"/>
            </a:pPr>
            <a:r>
              <a:rPr lang="en-US" sz="1200" dirty="0"/>
              <a:t>Use Camera/Save Photo</a:t>
            </a:r>
          </a:p>
          <a:p>
            <a:pPr marL="171450" indent="-171450">
              <a:buFontTx/>
              <a:buChar char="-"/>
            </a:pPr>
            <a:endParaRPr lang="en-US" sz="1200" dirty="0"/>
          </a:p>
        </p:txBody>
      </p:sp>
      <p:sp>
        <p:nvSpPr>
          <p:cNvPr id="2" name="TextBox 1">
            <a:extLst>
              <a:ext uri="{FF2B5EF4-FFF2-40B4-BE49-F238E27FC236}">
                <a16:creationId xmlns:a16="http://schemas.microsoft.com/office/drawing/2014/main" id="{2CBF56C0-E6C6-7E4A-AA38-9096DF327FBC}"/>
              </a:ext>
            </a:extLst>
          </p:cNvPr>
          <p:cNvSpPr txBox="1"/>
          <p:nvPr/>
        </p:nvSpPr>
        <p:spPr>
          <a:xfrm>
            <a:off x="8005355" y="1476328"/>
            <a:ext cx="4408714" cy="1292662"/>
          </a:xfrm>
          <a:prstGeom prst="rect">
            <a:avLst/>
          </a:prstGeom>
          <a:noFill/>
        </p:spPr>
        <p:txBody>
          <a:bodyPr wrap="square" rtlCol="0">
            <a:spAutoFit/>
          </a:bodyPr>
          <a:lstStyle/>
          <a:p>
            <a:r>
              <a:rPr lang="en-US" b="1" dirty="0"/>
              <a:t>Notes:</a:t>
            </a:r>
          </a:p>
          <a:p>
            <a:r>
              <a:rPr lang="en-US" sz="1200" dirty="0"/>
              <a:t>The “weather obs.” Screen will be accessed from any observation menu (Snow, Weather, Avalanche). It will be consistent across all views PRO and free versions.</a:t>
            </a:r>
          </a:p>
          <a:p>
            <a:r>
              <a:rPr lang="en-US" sz="1200" dirty="0"/>
              <a:t>Needs a check box at the end that says “Key </a:t>
            </a:r>
            <a:r>
              <a:rPr lang="en-US" sz="1200" dirty="0" err="1"/>
              <a:t>Obs</a:t>
            </a:r>
            <a:r>
              <a:rPr lang="en-US" sz="1200" dirty="0"/>
              <a:t>”, and this will allow the </a:t>
            </a:r>
            <a:r>
              <a:rPr lang="en-US" sz="1200" dirty="0" err="1"/>
              <a:t>obs</a:t>
            </a:r>
            <a:r>
              <a:rPr lang="en-US" sz="1200" dirty="0"/>
              <a:t> to be saved for review later on in the trip plugin.</a:t>
            </a:r>
          </a:p>
        </p:txBody>
      </p:sp>
    </p:spTree>
    <p:extLst>
      <p:ext uri="{BB962C8B-B14F-4D97-AF65-F5344CB8AC3E}">
        <p14:creationId xmlns:p14="http://schemas.microsoft.com/office/powerpoint/2010/main" val="347570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858935"/>
          </a:xfrm>
        </p:spPr>
        <p:txBody>
          <a:bodyPr>
            <a:noAutofit/>
          </a:bodyPr>
          <a:lstStyle/>
          <a:p>
            <a:r>
              <a:rPr lang="en-US" sz="3600" dirty="0"/>
              <a:t>Main Screen &gt; Record Data Drop-down Menu &gt; Avalanche Obs. Sub-Menu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Obs.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3" name="TextBox 52">
            <a:hlinkClick r:id="rId10" action="ppaction://hlinksldjump"/>
            <a:extLst>
              <a:ext uri="{FF2B5EF4-FFF2-40B4-BE49-F238E27FC236}">
                <a16:creationId xmlns:a16="http://schemas.microsoft.com/office/drawing/2014/main" id="{021CFBF5-CAC9-AF49-9C2C-DF0EDC81FAA5}"/>
              </a:ext>
            </a:extLst>
          </p:cNvPr>
          <p:cNvSpPr txBox="1"/>
          <p:nvPr/>
        </p:nvSpPr>
        <p:spPr>
          <a:xfrm>
            <a:off x="1451911" y="2639455"/>
            <a:ext cx="1953164" cy="276999"/>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b="1" i="1" dirty="0">
                <a:solidFill>
                  <a:schemeClr val="tx1">
                    <a:lumMod val="75000"/>
                    <a:lumOff val="25000"/>
                  </a:schemeClr>
                </a:solidFill>
              </a:rPr>
              <a:t>Avalanche Observations</a:t>
            </a:r>
          </a:p>
        </p:txBody>
      </p:sp>
      <p:sp>
        <p:nvSpPr>
          <p:cNvPr id="55" name="TextBox 54">
            <a:hlinkClick r:id="rId11" action="ppaction://hlinksldjump"/>
            <a:extLst>
              <a:ext uri="{FF2B5EF4-FFF2-40B4-BE49-F238E27FC236}">
                <a16:creationId xmlns:a16="http://schemas.microsoft.com/office/drawing/2014/main" id="{2A4ACC92-8772-D042-AB1E-992163AA607C}"/>
              </a:ext>
            </a:extLst>
          </p:cNvPr>
          <p:cNvSpPr txBox="1"/>
          <p:nvPr/>
        </p:nvSpPr>
        <p:spPr>
          <a:xfrm>
            <a:off x="1451648" y="292762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Quick Obs./Note</a:t>
            </a:r>
          </a:p>
        </p:txBody>
      </p:sp>
      <p:sp>
        <p:nvSpPr>
          <p:cNvPr id="56" name="TextBox 55">
            <a:hlinkClick r:id="rId12" action="ppaction://hlinksldjump"/>
            <a:extLst>
              <a:ext uri="{FF2B5EF4-FFF2-40B4-BE49-F238E27FC236}">
                <a16:creationId xmlns:a16="http://schemas.microsoft.com/office/drawing/2014/main" id="{7CBBAB1E-3894-F947-A3D6-D505F51C1A4B}"/>
              </a:ext>
            </a:extLst>
          </p:cNvPr>
          <p:cNvSpPr txBox="1"/>
          <p:nvPr/>
        </p:nvSpPr>
        <p:spPr>
          <a:xfrm>
            <a:off x="1451648" y="324270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 Quick Investigation</a:t>
            </a:r>
          </a:p>
        </p:txBody>
      </p:sp>
      <p:sp>
        <p:nvSpPr>
          <p:cNvPr id="57" name="TextBox 56">
            <a:hlinkClick r:id="rId13" action="ppaction://hlinksldjump"/>
            <a:extLst>
              <a:ext uri="{FF2B5EF4-FFF2-40B4-BE49-F238E27FC236}">
                <a16:creationId xmlns:a16="http://schemas.microsoft.com/office/drawing/2014/main" id="{903E8B38-3106-9344-B5BA-F2BDBCE36E22}"/>
              </a:ext>
            </a:extLst>
          </p:cNvPr>
          <p:cNvSpPr txBox="1"/>
          <p:nvPr/>
        </p:nvSpPr>
        <p:spPr>
          <a:xfrm>
            <a:off x="1449245" y="354195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Full Investigation</a:t>
            </a:r>
          </a:p>
        </p:txBody>
      </p:sp>
      <p:pic>
        <p:nvPicPr>
          <p:cNvPr id="2" name="Picture 1">
            <a:extLst>
              <a:ext uri="{FF2B5EF4-FFF2-40B4-BE49-F238E27FC236}">
                <a16:creationId xmlns:a16="http://schemas.microsoft.com/office/drawing/2014/main" id="{EF810E1F-5F50-9947-9AB9-4143350F479D}"/>
              </a:ext>
            </a:extLst>
          </p:cNvPr>
          <p:cNvPicPr>
            <a:picLocks noChangeAspect="1"/>
          </p:cNvPicPr>
          <p:nvPr/>
        </p:nvPicPr>
        <p:blipFill>
          <a:blip r:embed="rId14"/>
          <a:stretch>
            <a:fillRect/>
          </a:stretch>
        </p:blipFill>
        <p:spPr>
          <a:xfrm>
            <a:off x="1158595" y="3828024"/>
            <a:ext cx="2243814" cy="1514751"/>
          </a:xfrm>
          <a:prstGeom prst="rect">
            <a:avLst/>
          </a:prstGeom>
        </p:spPr>
      </p:pic>
      <p:pic>
        <p:nvPicPr>
          <p:cNvPr id="68" name="Picture 67">
            <a:hlinkClick r:id="rId15" action="ppaction://hlinksldjump"/>
            <a:extLst>
              <a:ext uri="{FF2B5EF4-FFF2-40B4-BE49-F238E27FC236}">
                <a16:creationId xmlns:a16="http://schemas.microsoft.com/office/drawing/2014/main" id="{14085F3A-1EBA-3444-BFAB-B1D9614D513D}"/>
              </a:ext>
            </a:extLst>
          </p:cNvPr>
          <p:cNvPicPr>
            <a:picLocks noChangeAspect="1"/>
          </p:cNvPicPr>
          <p:nvPr/>
        </p:nvPicPr>
        <p:blipFill>
          <a:blip r:embed="rId16"/>
          <a:stretch>
            <a:fillRect/>
          </a:stretch>
        </p:blipFill>
        <p:spPr>
          <a:xfrm>
            <a:off x="3176039" y="2342652"/>
            <a:ext cx="256413" cy="255362"/>
          </a:xfrm>
          <a:prstGeom prst="rect">
            <a:avLst/>
          </a:prstGeom>
        </p:spPr>
      </p:pic>
      <p:pic>
        <p:nvPicPr>
          <p:cNvPr id="69" name="Picture 68">
            <a:hlinkClick r:id="rId17"/>
            <a:extLst>
              <a:ext uri="{FF2B5EF4-FFF2-40B4-BE49-F238E27FC236}">
                <a16:creationId xmlns:a16="http://schemas.microsoft.com/office/drawing/2014/main" id="{AC36C154-D849-D243-9BA6-41A7F53C969B}"/>
              </a:ext>
            </a:extLst>
          </p:cNvPr>
          <p:cNvPicPr>
            <a:picLocks noChangeAspect="1"/>
          </p:cNvPicPr>
          <p:nvPr/>
        </p:nvPicPr>
        <p:blipFill>
          <a:blip r:embed="rId18"/>
          <a:stretch>
            <a:fillRect/>
          </a:stretch>
        </p:blipFill>
        <p:spPr>
          <a:xfrm>
            <a:off x="3181713" y="5307786"/>
            <a:ext cx="242694" cy="241700"/>
          </a:xfrm>
          <a:prstGeom prst="rect">
            <a:avLst/>
          </a:prstGeom>
        </p:spPr>
      </p:pic>
      <p:pic>
        <p:nvPicPr>
          <p:cNvPr id="70" name="Picture 69">
            <a:hlinkClick r:id="rId19"/>
            <a:extLst>
              <a:ext uri="{FF2B5EF4-FFF2-40B4-BE49-F238E27FC236}">
                <a16:creationId xmlns:a16="http://schemas.microsoft.com/office/drawing/2014/main" id="{E7FCB240-481D-AB44-ADE6-C8836B3344F4}"/>
              </a:ext>
            </a:extLst>
          </p:cNvPr>
          <p:cNvPicPr>
            <a:picLocks noChangeAspect="1"/>
          </p:cNvPicPr>
          <p:nvPr/>
        </p:nvPicPr>
        <p:blipFill>
          <a:blip r:embed="rId20"/>
          <a:stretch>
            <a:fillRect/>
          </a:stretch>
        </p:blipFill>
        <p:spPr>
          <a:xfrm>
            <a:off x="1196816" y="5308855"/>
            <a:ext cx="242696" cy="241701"/>
          </a:xfrm>
          <a:prstGeom prst="rect">
            <a:avLst/>
          </a:prstGeom>
        </p:spPr>
      </p:pic>
      <p:pic>
        <p:nvPicPr>
          <p:cNvPr id="71" name="Picture 70">
            <a:hlinkClick r:id="rId21" action="ppaction://hlinksldjump"/>
            <a:extLst>
              <a:ext uri="{FF2B5EF4-FFF2-40B4-BE49-F238E27FC236}">
                <a16:creationId xmlns:a16="http://schemas.microsoft.com/office/drawing/2014/main" id="{E053FCC4-B255-5943-9406-EA57524D276B}"/>
              </a:ext>
            </a:extLst>
          </p:cNvPr>
          <p:cNvPicPr>
            <a:picLocks noChangeAspect="1"/>
          </p:cNvPicPr>
          <p:nvPr/>
        </p:nvPicPr>
        <p:blipFill>
          <a:blip r:embed="rId22"/>
          <a:stretch>
            <a:fillRect/>
          </a:stretch>
        </p:blipFill>
        <p:spPr>
          <a:xfrm>
            <a:off x="1199590" y="2344017"/>
            <a:ext cx="255042" cy="253997"/>
          </a:xfrm>
          <a:prstGeom prst="rect">
            <a:avLst/>
          </a:prstGeom>
        </p:spPr>
      </p:pic>
      <p:sp>
        <p:nvSpPr>
          <p:cNvPr id="29" name="TextBox 28">
            <a:extLst>
              <a:ext uri="{FF2B5EF4-FFF2-40B4-BE49-F238E27FC236}">
                <a16:creationId xmlns:a16="http://schemas.microsoft.com/office/drawing/2014/main" id="{D2F5074F-257E-A549-B966-76D7AECCF023}"/>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Allows ALL users to record observations in any specificity</a:t>
            </a:r>
          </a:p>
          <a:p>
            <a:pPr marL="171450" indent="-171450">
              <a:buFontTx/>
              <a:buChar char="-"/>
            </a:pPr>
            <a:r>
              <a:rPr lang="en-US" sz="1200" dirty="0"/>
              <a:t>Uses avalanche mapping tool for sighting points remotely</a:t>
            </a:r>
          </a:p>
          <a:p>
            <a:pPr marL="171450" indent="-171450">
              <a:buFontTx/>
              <a:buChar char="-"/>
            </a:pPr>
            <a:r>
              <a:rPr lang="en-US" sz="1200" dirty="0"/>
              <a:t> </a:t>
            </a:r>
          </a:p>
        </p:txBody>
      </p:sp>
      <p:sp>
        <p:nvSpPr>
          <p:cNvPr id="3" name="TextBox 2">
            <a:extLst>
              <a:ext uri="{FF2B5EF4-FFF2-40B4-BE49-F238E27FC236}">
                <a16:creationId xmlns:a16="http://schemas.microsoft.com/office/drawing/2014/main" id="{365E721A-4DE8-E54B-A788-CF128F2ECC93}"/>
              </a:ext>
            </a:extLst>
          </p:cNvPr>
          <p:cNvSpPr txBox="1"/>
          <p:nvPr/>
        </p:nvSpPr>
        <p:spPr>
          <a:xfrm>
            <a:off x="7527553" y="1184114"/>
            <a:ext cx="4408714" cy="738664"/>
          </a:xfrm>
          <a:prstGeom prst="rect">
            <a:avLst/>
          </a:prstGeom>
          <a:noFill/>
        </p:spPr>
        <p:txBody>
          <a:bodyPr wrap="square" rtlCol="0">
            <a:spAutoFit/>
          </a:bodyPr>
          <a:lstStyle/>
          <a:p>
            <a:r>
              <a:rPr lang="en-US" b="1" dirty="0"/>
              <a:t>Notes:</a:t>
            </a:r>
          </a:p>
          <a:p>
            <a:r>
              <a:rPr lang="en-US" sz="1200" dirty="0"/>
              <a:t>This is the sub menu that comes up when the “avalanche </a:t>
            </a:r>
            <a:r>
              <a:rPr lang="en-US" sz="1200" dirty="0" err="1"/>
              <a:t>obs</a:t>
            </a:r>
            <a:r>
              <a:rPr lang="en-US" sz="1200" dirty="0"/>
              <a:t>.” Is selected. It is fully accessed by all users to the app.</a:t>
            </a:r>
          </a:p>
        </p:txBody>
      </p:sp>
    </p:spTree>
    <p:extLst>
      <p:ext uri="{BB962C8B-B14F-4D97-AF65-F5344CB8AC3E}">
        <p14:creationId xmlns:p14="http://schemas.microsoft.com/office/powerpoint/2010/main" val="118375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858935"/>
          </a:xfrm>
        </p:spPr>
        <p:txBody>
          <a:bodyPr>
            <a:noAutofit/>
          </a:bodyPr>
          <a:lstStyle/>
          <a:p>
            <a:r>
              <a:rPr lang="en-US" sz="3600" dirty="0"/>
              <a:t>Main Screen &gt; Record Data Drop-down Menu &gt; Avalanche Obs. &gt; Quick Obs./ Note</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err="1"/>
                <a:t>Avy</a:t>
              </a:r>
              <a:r>
                <a:rPr lang="en-US" sz="1200" dirty="0"/>
                <a:t>: Quick Obs.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683302F7-716A-A445-8D42-1493F4BAD681}"/>
              </a:ext>
            </a:extLst>
          </p:cNvPr>
          <p:cNvPicPr>
            <a:picLocks noChangeAspect="1"/>
          </p:cNvPicPr>
          <p:nvPr/>
        </p:nvPicPr>
        <p:blipFill>
          <a:blip r:embed="rId10"/>
          <a:stretch>
            <a:fillRect/>
          </a:stretch>
        </p:blipFill>
        <p:spPr>
          <a:xfrm>
            <a:off x="1205752" y="2604360"/>
            <a:ext cx="2224261" cy="2730617"/>
          </a:xfrm>
          <a:prstGeom prst="rect">
            <a:avLst/>
          </a:prstGeom>
        </p:spPr>
      </p:pic>
      <p:pic>
        <p:nvPicPr>
          <p:cNvPr id="5" name="Picture 4">
            <a:extLst>
              <a:ext uri="{FF2B5EF4-FFF2-40B4-BE49-F238E27FC236}">
                <a16:creationId xmlns:a16="http://schemas.microsoft.com/office/drawing/2014/main" id="{1BE8CABB-06DD-574E-B176-7C133826D1FC}"/>
              </a:ext>
            </a:extLst>
          </p:cNvPr>
          <p:cNvPicPr>
            <a:picLocks noChangeAspect="1"/>
          </p:cNvPicPr>
          <p:nvPr/>
        </p:nvPicPr>
        <p:blipFill>
          <a:blip r:embed="rId11"/>
          <a:stretch>
            <a:fillRect/>
          </a:stretch>
        </p:blipFill>
        <p:spPr>
          <a:xfrm>
            <a:off x="3938474" y="1498837"/>
            <a:ext cx="1026128" cy="1475059"/>
          </a:xfrm>
          <a:prstGeom prst="rect">
            <a:avLst/>
          </a:prstGeom>
        </p:spPr>
      </p:pic>
      <p:pic>
        <p:nvPicPr>
          <p:cNvPr id="8" name="Picture 7">
            <a:extLst>
              <a:ext uri="{FF2B5EF4-FFF2-40B4-BE49-F238E27FC236}">
                <a16:creationId xmlns:a16="http://schemas.microsoft.com/office/drawing/2014/main" id="{313D38C8-6A5D-B142-BD4C-B6B7947ADD35}"/>
              </a:ext>
            </a:extLst>
          </p:cNvPr>
          <p:cNvPicPr>
            <a:picLocks noChangeAspect="1"/>
          </p:cNvPicPr>
          <p:nvPr/>
        </p:nvPicPr>
        <p:blipFill>
          <a:blip r:embed="rId12"/>
          <a:stretch>
            <a:fillRect/>
          </a:stretch>
        </p:blipFill>
        <p:spPr>
          <a:xfrm>
            <a:off x="3938474" y="3020575"/>
            <a:ext cx="1024146" cy="1338857"/>
          </a:xfrm>
          <a:prstGeom prst="rect">
            <a:avLst/>
          </a:prstGeom>
        </p:spPr>
      </p:pic>
      <p:pic>
        <p:nvPicPr>
          <p:cNvPr id="10" name="Picture 9">
            <a:extLst>
              <a:ext uri="{FF2B5EF4-FFF2-40B4-BE49-F238E27FC236}">
                <a16:creationId xmlns:a16="http://schemas.microsoft.com/office/drawing/2014/main" id="{A4DCB17C-C223-AE44-A26C-6BA74221BD7B}"/>
              </a:ext>
            </a:extLst>
          </p:cNvPr>
          <p:cNvPicPr>
            <a:picLocks noChangeAspect="1"/>
          </p:cNvPicPr>
          <p:nvPr/>
        </p:nvPicPr>
        <p:blipFill>
          <a:blip r:embed="rId13"/>
          <a:stretch>
            <a:fillRect/>
          </a:stretch>
        </p:blipFill>
        <p:spPr>
          <a:xfrm>
            <a:off x="3938423" y="4566060"/>
            <a:ext cx="1018247" cy="1357662"/>
          </a:xfrm>
          <a:prstGeom prst="rect">
            <a:avLst/>
          </a:prstGeom>
        </p:spPr>
      </p:pic>
      <p:pic>
        <p:nvPicPr>
          <p:cNvPr id="12" name="Picture 11">
            <a:extLst>
              <a:ext uri="{FF2B5EF4-FFF2-40B4-BE49-F238E27FC236}">
                <a16:creationId xmlns:a16="http://schemas.microsoft.com/office/drawing/2014/main" id="{BEF9F9C7-A98D-0443-B5A5-FF4D6A52DEE6}"/>
              </a:ext>
            </a:extLst>
          </p:cNvPr>
          <p:cNvPicPr>
            <a:picLocks noChangeAspect="1"/>
          </p:cNvPicPr>
          <p:nvPr/>
        </p:nvPicPr>
        <p:blipFill>
          <a:blip r:embed="rId14"/>
          <a:stretch>
            <a:fillRect/>
          </a:stretch>
        </p:blipFill>
        <p:spPr>
          <a:xfrm>
            <a:off x="5219584" y="1498837"/>
            <a:ext cx="1061345" cy="1415127"/>
          </a:xfrm>
          <a:prstGeom prst="rect">
            <a:avLst/>
          </a:prstGeom>
        </p:spPr>
      </p:pic>
      <p:pic>
        <p:nvPicPr>
          <p:cNvPr id="14" name="Picture 13">
            <a:extLst>
              <a:ext uri="{FF2B5EF4-FFF2-40B4-BE49-F238E27FC236}">
                <a16:creationId xmlns:a16="http://schemas.microsoft.com/office/drawing/2014/main" id="{4CF5E320-300C-2645-B8C6-1804CE4153FB}"/>
              </a:ext>
            </a:extLst>
          </p:cNvPr>
          <p:cNvPicPr>
            <a:picLocks noChangeAspect="1"/>
          </p:cNvPicPr>
          <p:nvPr/>
        </p:nvPicPr>
        <p:blipFill>
          <a:blip r:embed="rId15"/>
          <a:stretch>
            <a:fillRect/>
          </a:stretch>
        </p:blipFill>
        <p:spPr>
          <a:xfrm>
            <a:off x="5219584" y="4466041"/>
            <a:ext cx="1043148" cy="1390863"/>
          </a:xfrm>
          <a:prstGeom prst="rect">
            <a:avLst/>
          </a:prstGeom>
        </p:spPr>
      </p:pic>
      <p:pic>
        <p:nvPicPr>
          <p:cNvPr id="16" name="Picture 15">
            <a:extLst>
              <a:ext uri="{FF2B5EF4-FFF2-40B4-BE49-F238E27FC236}">
                <a16:creationId xmlns:a16="http://schemas.microsoft.com/office/drawing/2014/main" id="{8689A583-377A-FF45-9D4F-3DEA787C9745}"/>
              </a:ext>
            </a:extLst>
          </p:cNvPr>
          <p:cNvPicPr>
            <a:picLocks noChangeAspect="1"/>
          </p:cNvPicPr>
          <p:nvPr/>
        </p:nvPicPr>
        <p:blipFill>
          <a:blip r:embed="rId16"/>
          <a:stretch>
            <a:fillRect/>
          </a:stretch>
        </p:blipFill>
        <p:spPr>
          <a:xfrm>
            <a:off x="5224174" y="2985499"/>
            <a:ext cx="1056755" cy="1409007"/>
          </a:xfrm>
          <a:prstGeom prst="rect">
            <a:avLst/>
          </a:prstGeom>
        </p:spPr>
      </p:pic>
      <p:pic>
        <p:nvPicPr>
          <p:cNvPr id="55" name="Picture 54">
            <a:hlinkClick r:id="rId17" action="ppaction://hlinksldjump"/>
            <a:extLst>
              <a:ext uri="{FF2B5EF4-FFF2-40B4-BE49-F238E27FC236}">
                <a16:creationId xmlns:a16="http://schemas.microsoft.com/office/drawing/2014/main" id="{37DC0E29-CEF6-D64B-86A5-6D6D6E1D36D3}"/>
              </a:ext>
            </a:extLst>
          </p:cNvPr>
          <p:cNvPicPr>
            <a:picLocks noChangeAspect="1"/>
          </p:cNvPicPr>
          <p:nvPr/>
        </p:nvPicPr>
        <p:blipFill>
          <a:blip r:embed="rId18"/>
          <a:stretch>
            <a:fillRect/>
          </a:stretch>
        </p:blipFill>
        <p:spPr>
          <a:xfrm>
            <a:off x="3176039" y="2342652"/>
            <a:ext cx="256413" cy="255362"/>
          </a:xfrm>
          <a:prstGeom prst="rect">
            <a:avLst/>
          </a:prstGeom>
        </p:spPr>
      </p:pic>
      <p:pic>
        <p:nvPicPr>
          <p:cNvPr id="56" name="Picture 55">
            <a:hlinkClick r:id="rId19"/>
            <a:extLst>
              <a:ext uri="{FF2B5EF4-FFF2-40B4-BE49-F238E27FC236}">
                <a16:creationId xmlns:a16="http://schemas.microsoft.com/office/drawing/2014/main" id="{05568AAE-3DE9-6C49-996B-9AA83D113C7D}"/>
              </a:ext>
            </a:extLst>
          </p:cNvPr>
          <p:cNvPicPr>
            <a:picLocks noChangeAspect="1"/>
          </p:cNvPicPr>
          <p:nvPr/>
        </p:nvPicPr>
        <p:blipFill>
          <a:blip r:embed="rId20"/>
          <a:stretch>
            <a:fillRect/>
          </a:stretch>
        </p:blipFill>
        <p:spPr>
          <a:xfrm>
            <a:off x="3181713" y="5307786"/>
            <a:ext cx="242694" cy="241700"/>
          </a:xfrm>
          <a:prstGeom prst="rect">
            <a:avLst/>
          </a:prstGeom>
        </p:spPr>
      </p:pic>
      <p:pic>
        <p:nvPicPr>
          <p:cNvPr id="57" name="Picture 56">
            <a:hlinkClick r:id="rId21"/>
            <a:extLst>
              <a:ext uri="{FF2B5EF4-FFF2-40B4-BE49-F238E27FC236}">
                <a16:creationId xmlns:a16="http://schemas.microsoft.com/office/drawing/2014/main" id="{9732E5B0-DE71-1A42-A423-B1F8DCD0E0AA}"/>
              </a:ext>
            </a:extLst>
          </p:cNvPr>
          <p:cNvPicPr>
            <a:picLocks noChangeAspect="1"/>
          </p:cNvPicPr>
          <p:nvPr/>
        </p:nvPicPr>
        <p:blipFill>
          <a:blip r:embed="rId22"/>
          <a:stretch>
            <a:fillRect/>
          </a:stretch>
        </p:blipFill>
        <p:spPr>
          <a:xfrm>
            <a:off x="1196816" y="5308855"/>
            <a:ext cx="242696" cy="241701"/>
          </a:xfrm>
          <a:prstGeom prst="rect">
            <a:avLst/>
          </a:prstGeom>
        </p:spPr>
      </p:pic>
      <p:pic>
        <p:nvPicPr>
          <p:cNvPr id="58" name="Picture 57">
            <a:hlinkClick r:id="rId23" action="ppaction://hlinksldjump"/>
            <a:extLst>
              <a:ext uri="{FF2B5EF4-FFF2-40B4-BE49-F238E27FC236}">
                <a16:creationId xmlns:a16="http://schemas.microsoft.com/office/drawing/2014/main" id="{D0EE1103-C536-8C4B-84F6-3AA9AD7E6A9F}"/>
              </a:ext>
            </a:extLst>
          </p:cNvPr>
          <p:cNvPicPr>
            <a:picLocks noChangeAspect="1"/>
          </p:cNvPicPr>
          <p:nvPr/>
        </p:nvPicPr>
        <p:blipFill>
          <a:blip r:embed="rId24"/>
          <a:stretch>
            <a:fillRect/>
          </a:stretch>
        </p:blipFill>
        <p:spPr>
          <a:xfrm>
            <a:off x="1199590" y="2344017"/>
            <a:ext cx="255042" cy="253997"/>
          </a:xfrm>
          <a:prstGeom prst="rect">
            <a:avLst/>
          </a:prstGeom>
        </p:spPr>
      </p:pic>
      <p:sp>
        <p:nvSpPr>
          <p:cNvPr id="30" name="TextBox 29">
            <a:extLst>
              <a:ext uri="{FF2B5EF4-FFF2-40B4-BE49-F238E27FC236}">
                <a16:creationId xmlns:a16="http://schemas.microsoft.com/office/drawing/2014/main" id="{42D1BBA7-71D8-DA45-8F24-0E4B4F1EC002}"/>
              </a:ext>
            </a:extLst>
          </p:cNvPr>
          <p:cNvSpPr txBox="1"/>
          <p:nvPr/>
        </p:nvSpPr>
        <p:spPr>
          <a:xfrm>
            <a:off x="7527553" y="2757915"/>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“Map Avalanche” avalanche mapping tool is used to sight key points of an avalanche slide path remotely and with accuracy. </a:t>
            </a:r>
          </a:p>
          <a:p>
            <a:pPr marL="171450" indent="-171450">
              <a:buFontTx/>
              <a:buChar char="-"/>
            </a:pPr>
            <a:r>
              <a:rPr lang="en-US" sz="1200" dirty="0"/>
              <a:t>Pin- Point Location</a:t>
            </a:r>
          </a:p>
          <a:p>
            <a:pPr marL="171450" indent="-171450">
              <a:buFontTx/>
              <a:buChar char="-"/>
            </a:pPr>
            <a:r>
              <a:rPr lang="en-US" sz="1200" dirty="0"/>
              <a:t>Easy to enter avalanche info</a:t>
            </a:r>
          </a:p>
          <a:p>
            <a:pPr marL="171450" indent="-171450">
              <a:buFontTx/>
              <a:buChar char="-"/>
            </a:pPr>
            <a:r>
              <a:rPr lang="en-US" sz="1200" dirty="0"/>
              <a:t>Notes page </a:t>
            </a:r>
          </a:p>
        </p:txBody>
      </p:sp>
      <p:sp>
        <p:nvSpPr>
          <p:cNvPr id="2" name="TextBox 1">
            <a:extLst>
              <a:ext uri="{FF2B5EF4-FFF2-40B4-BE49-F238E27FC236}">
                <a16:creationId xmlns:a16="http://schemas.microsoft.com/office/drawing/2014/main" id="{6659C5E4-12A0-6642-8C3D-EAE72B720C05}"/>
              </a:ext>
            </a:extLst>
          </p:cNvPr>
          <p:cNvSpPr txBox="1"/>
          <p:nvPr/>
        </p:nvSpPr>
        <p:spPr>
          <a:xfrm>
            <a:off x="7527553" y="1438017"/>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“quick </a:t>
            </a:r>
            <a:r>
              <a:rPr lang="en-US" sz="1200" dirty="0" err="1"/>
              <a:t>obs</a:t>
            </a:r>
            <a:r>
              <a:rPr lang="en-US" sz="1200" dirty="0"/>
              <a:t>” allows ALL users to enter avalanche observations.. It includes the location and notes screen from prior screens. It also includes screens for entering triggers, type, size, people involved, and a feature for mapping slides remotely.</a:t>
            </a:r>
          </a:p>
        </p:txBody>
      </p:sp>
    </p:spTree>
    <p:extLst>
      <p:ext uri="{BB962C8B-B14F-4D97-AF65-F5344CB8AC3E}">
        <p14:creationId xmlns:p14="http://schemas.microsoft.com/office/powerpoint/2010/main" val="230585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858935"/>
          </a:xfrm>
        </p:spPr>
        <p:txBody>
          <a:bodyPr>
            <a:noAutofit/>
          </a:bodyPr>
          <a:lstStyle/>
          <a:p>
            <a:r>
              <a:rPr lang="en-US" sz="3600" dirty="0"/>
              <a:t>Main Screen &gt; Record Data Drop-down Menu &gt; Avalanche Obs. &gt; Quick Investigation (PRO only)</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err="1"/>
                <a:t>Avy</a:t>
              </a:r>
              <a:r>
                <a:rPr lang="en-US" sz="1200" dirty="0"/>
                <a:t>: Quick Invest.</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19D4FB87-FB23-B24C-A55A-C438D1633302}"/>
              </a:ext>
            </a:extLst>
          </p:cNvPr>
          <p:cNvPicPr>
            <a:picLocks noChangeAspect="1"/>
          </p:cNvPicPr>
          <p:nvPr/>
        </p:nvPicPr>
        <p:blipFill>
          <a:blip r:embed="rId10"/>
          <a:stretch>
            <a:fillRect/>
          </a:stretch>
        </p:blipFill>
        <p:spPr>
          <a:xfrm>
            <a:off x="1177288" y="2639455"/>
            <a:ext cx="2243455" cy="2683727"/>
          </a:xfrm>
          <a:prstGeom prst="rect">
            <a:avLst/>
          </a:prstGeom>
        </p:spPr>
      </p:pic>
      <p:pic>
        <p:nvPicPr>
          <p:cNvPr id="30" name="Picture 29">
            <a:hlinkClick r:id="rId11" action="ppaction://hlinksldjump"/>
            <a:extLst>
              <a:ext uri="{FF2B5EF4-FFF2-40B4-BE49-F238E27FC236}">
                <a16:creationId xmlns:a16="http://schemas.microsoft.com/office/drawing/2014/main" id="{EFEE30B2-0EFF-9848-9BBB-A71F3C1232C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1" name="Picture 30">
            <a:hlinkClick r:id="rId13"/>
            <a:extLst>
              <a:ext uri="{FF2B5EF4-FFF2-40B4-BE49-F238E27FC236}">
                <a16:creationId xmlns:a16="http://schemas.microsoft.com/office/drawing/2014/main" id="{C359180F-DDF0-194B-AD47-89A69EB180D9}"/>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1" name="Picture 50">
            <a:hlinkClick r:id="rId15"/>
            <a:extLst>
              <a:ext uri="{FF2B5EF4-FFF2-40B4-BE49-F238E27FC236}">
                <a16:creationId xmlns:a16="http://schemas.microsoft.com/office/drawing/2014/main" id="{AED7CB62-7AC5-F94C-BF23-45EDCA8D5AEF}"/>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29BED775-E8B1-6E49-A74F-8BD352D193B5}"/>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C10E1B74-AC8E-2545-80B5-9A58E50F2786}"/>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Standard base features as “quick </a:t>
            </a:r>
            <a:r>
              <a:rPr lang="en-US" sz="1200" dirty="0" err="1"/>
              <a:t>Obs</a:t>
            </a:r>
            <a:r>
              <a:rPr lang="en-US" sz="1200" dirty="0"/>
              <a:t>”</a:t>
            </a:r>
          </a:p>
          <a:p>
            <a:pPr marL="171450" indent="-171450">
              <a:buFontTx/>
              <a:buChar char="-"/>
            </a:pPr>
            <a:r>
              <a:rPr lang="en-US" sz="1200" dirty="0"/>
              <a:t>Addition ability to view/edit/create crown profiles</a:t>
            </a:r>
          </a:p>
          <a:p>
            <a:pPr marL="171450" indent="-171450">
              <a:buFontTx/>
              <a:buChar char="-"/>
            </a:pPr>
            <a:endParaRPr lang="en-US" sz="1200" dirty="0"/>
          </a:p>
        </p:txBody>
      </p:sp>
      <p:sp>
        <p:nvSpPr>
          <p:cNvPr id="2" name="TextBox 1">
            <a:extLst>
              <a:ext uri="{FF2B5EF4-FFF2-40B4-BE49-F238E27FC236}">
                <a16:creationId xmlns:a16="http://schemas.microsoft.com/office/drawing/2014/main" id="{7ACC7E30-3034-8F4B-B1A6-9C8A5F27B017}"/>
              </a:ext>
            </a:extLst>
          </p:cNvPr>
          <p:cNvSpPr txBox="1"/>
          <p:nvPr/>
        </p:nvSpPr>
        <p:spPr>
          <a:xfrm>
            <a:off x="7527553" y="1400459"/>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same features of the “quick </a:t>
            </a:r>
            <a:r>
              <a:rPr lang="en-US" sz="1200" dirty="0" err="1"/>
              <a:t>obs</a:t>
            </a:r>
            <a:r>
              <a:rPr lang="en-US" sz="1200" dirty="0"/>
              <a:t>”, with the addition of the ability to view, and edit crown profiles.</a:t>
            </a:r>
          </a:p>
        </p:txBody>
      </p:sp>
    </p:spTree>
    <p:extLst>
      <p:ext uri="{BB962C8B-B14F-4D97-AF65-F5344CB8AC3E}">
        <p14:creationId xmlns:p14="http://schemas.microsoft.com/office/powerpoint/2010/main" val="300894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858935"/>
          </a:xfrm>
        </p:spPr>
        <p:txBody>
          <a:bodyPr>
            <a:noAutofit/>
          </a:bodyPr>
          <a:lstStyle/>
          <a:p>
            <a:r>
              <a:rPr lang="en-US" sz="3600" dirty="0"/>
              <a:t>Main Screen &gt; Record Data Drop-down Menu &gt; Avalanche Obs. &gt; Full</a:t>
            </a:r>
            <a:r>
              <a:rPr lang="en-US" sz="3600" baseline="0" dirty="0"/>
              <a:t> Investigation (PRO only)</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err="1"/>
                <a:t>Avy</a:t>
              </a:r>
              <a:r>
                <a:rPr lang="en-US" sz="1200" dirty="0"/>
                <a:t>:  Full Invest.</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B1751CEA-8AB6-774D-A118-94C0E3F06CD9}"/>
              </a:ext>
            </a:extLst>
          </p:cNvPr>
          <p:cNvPicPr>
            <a:picLocks noChangeAspect="1"/>
          </p:cNvPicPr>
          <p:nvPr/>
        </p:nvPicPr>
        <p:blipFill>
          <a:blip r:embed="rId10"/>
          <a:stretch>
            <a:fillRect/>
          </a:stretch>
        </p:blipFill>
        <p:spPr>
          <a:xfrm>
            <a:off x="1168058" y="2647843"/>
            <a:ext cx="2261955" cy="2696034"/>
          </a:xfrm>
          <a:prstGeom prst="rect">
            <a:avLst/>
          </a:prstGeom>
        </p:spPr>
      </p:pic>
      <p:pic>
        <p:nvPicPr>
          <p:cNvPr id="30" name="Picture 29">
            <a:hlinkClick r:id="rId11" action="ppaction://hlinksldjump"/>
            <a:extLst>
              <a:ext uri="{FF2B5EF4-FFF2-40B4-BE49-F238E27FC236}">
                <a16:creationId xmlns:a16="http://schemas.microsoft.com/office/drawing/2014/main" id="{F2BA5C7B-DFDB-5046-8978-EF0586C0D885}"/>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1" name="Picture 30">
            <a:hlinkClick r:id="rId13"/>
            <a:extLst>
              <a:ext uri="{FF2B5EF4-FFF2-40B4-BE49-F238E27FC236}">
                <a16:creationId xmlns:a16="http://schemas.microsoft.com/office/drawing/2014/main" id="{953C5E08-0AC6-D14F-A3BA-DB8A6EC36DE9}"/>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1" name="Picture 50">
            <a:hlinkClick r:id="rId15"/>
            <a:extLst>
              <a:ext uri="{FF2B5EF4-FFF2-40B4-BE49-F238E27FC236}">
                <a16:creationId xmlns:a16="http://schemas.microsoft.com/office/drawing/2014/main" id="{F80FCB6A-7D45-E04B-B093-627556FB688A}"/>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A9282DC1-BE5B-914E-A639-0FC3B3BB0AFB}"/>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3" name="TextBox 22">
            <a:extLst>
              <a:ext uri="{FF2B5EF4-FFF2-40B4-BE49-F238E27FC236}">
                <a16:creationId xmlns:a16="http://schemas.microsoft.com/office/drawing/2014/main" id="{163698E6-37E4-DA4B-BBF8-593335C944C8}"/>
              </a:ext>
            </a:extLst>
          </p:cNvPr>
          <p:cNvSpPr txBox="1"/>
          <p:nvPr/>
        </p:nvSpPr>
        <p:spPr>
          <a:xfrm>
            <a:off x="7598229" y="1611086"/>
            <a:ext cx="4408714" cy="1107996"/>
          </a:xfrm>
          <a:prstGeom prst="rect">
            <a:avLst/>
          </a:prstGeom>
          <a:noFill/>
        </p:spPr>
        <p:txBody>
          <a:bodyPr wrap="square" rtlCol="0">
            <a:spAutoFit/>
          </a:bodyPr>
          <a:lstStyle/>
          <a:p>
            <a:r>
              <a:rPr lang="en-US" b="1" dirty="0"/>
              <a:t>Notes:</a:t>
            </a:r>
          </a:p>
          <a:p>
            <a:r>
              <a:rPr lang="en-US" sz="1200" dirty="0"/>
              <a:t>This is just a more in-depth version of the “quick investigation” screen, with the addition of screens for slab, weak layer, and base layer. In addition there are places to log start zone and alpha angles as well as a measurement aspect.</a:t>
            </a:r>
          </a:p>
        </p:txBody>
      </p:sp>
      <p:sp>
        <p:nvSpPr>
          <p:cNvPr id="24" name="TextBox 23">
            <a:extLst>
              <a:ext uri="{FF2B5EF4-FFF2-40B4-BE49-F238E27FC236}">
                <a16:creationId xmlns:a16="http://schemas.microsoft.com/office/drawing/2014/main" id="{830A8460-D571-1748-93E4-D76505897B6D}"/>
              </a:ext>
            </a:extLst>
          </p:cNvPr>
          <p:cNvSpPr txBox="1"/>
          <p:nvPr/>
        </p:nvSpPr>
        <p:spPr>
          <a:xfrm>
            <a:off x="7527553" y="3307081"/>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Standard base features as “quick </a:t>
            </a:r>
            <a:r>
              <a:rPr lang="en-US" sz="1200" dirty="0" err="1"/>
              <a:t>Obs</a:t>
            </a:r>
            <a:r>
              <a:rPr lang="en-US" sz="1200" dirty="0"/>
              <a:t>”</a:t>
            </a:r>
          </a:p>
          <a:p>
            <a:pPr marL="171450" indent="-171450">
              <a:buFontTx/>
              <a:buChar char="-"/>
            </a:pPr>
            <a:r>
              <a:rPr lang="en-US" sz="1200" dirty="0"/>
              <a:t>Ability to view/edit/create crown profiles</a:t>
            </a:r>
          </a:p>
          <a:p>
            <a:pPr marL="171450" indent="-171450">
              <a:buFontTx/>
              <a:buChar char="-"/>
            </a:pPr>
            <a:r>
              <a:rPr lang="en-US" sz="1200" dirty="0"/>
              <a:t>Additional Entry of Slab characteristics</a:t>
            </a:r>
          </a:p>
          <a:p>
            <a:pPr marL="171450" indent="-171450">
              <a:buFontTx/>
              <a:buChar char="-"/>
            </a:pPr>
            <a:r>
              <a:rPr lang="en-US" sz="1200" dirty="0"/>
              <a:t>Additional Weak Layer ID </a:t>
            </a:r>
          </a:p>
          <a:p>
            <a:pPr marL="171450" indent="-171450">
              <a:buFontTx/>
              <a:buChar char="-"/>
            </a:pPr>
            <a:r>
              <a:rPr lang="en-US" sz="1200" dirty="0"/>
              <a:t>Additional Base Layer ID</a:t>
            </a:r>
          </a:p>
          <a:p>
            <a:pPr marL="171450" indent="-171450">
              <a:buFontTx/>
              <a:buChar char="-"/>
            </a:pPr>
            <a:r>
              <a:rPr lang="en-US" sz="1200" dirty="0"/>
              <a:t>Additional Start Zone and Alpha Angel ID</a:t>
            </a:r>
          </a:p>
        </p:txBody>
      </p:sp>
    </p:spTree>
    <p:extLst>
      <p:ext uri="{BB962C8B-B14F-4D97-AF65-F5344CB8AC3E}">
        <p14:creationId xmlns:p14="http://schemas.microsoft.com/office/powerpoint/2010/main" val="82939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9661358" cy="1143000"/>
          </a:xfrm>
        </p:spPr>
        <p:txBody>
          <a:bodyPr>
            <a:noAutofit/>
          </a:bodyPr>
          <a:lstStyle/>
          <a:p>
            <a:r>
              <a:rPr lang="en-US" sz="3600" dirty="0"/>
              <a:t>Main Screen &gt; </a:t>
            </a:r>
            <a:r>
              <a:rPr lang="en-US" sz="3600" b="1" dirty="0"/>
              <a:t>View Data Drop-Down 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Main Menu</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FFC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Record Data</a:t>
            </a:r>
          </a:p>
        </p:txBody>
      </p:sp>
      <p:sp>
        <p:nvSpPr>
          <p:cNvPr id="59" name="TextBox 58">
            <a:hlinkClick r:id="rId12" action="ppaction://hlinksldjump"/>
            <a:extLst>
              <a:ext uri="{FF2B5EF4-FFF2-40B4-BE49-F238E27FC236}">
                <a16:creationId xmlns:a16="http://schemas.microsoft.com/office/drawing/2014/main" id="{BC1EDAD7-3B06-2C4B-B5FD-ECDB2C32887E}"/>
              </a:ext>
            </a:extLst>
          </p:cNvPr>
          <p:cNvSpPr txBox="1"/>
          <p:nvPr/>
        </p:nvSpPr>
        <p:spPr>
          <a:xfrm>
            <a:off x="1491771" y="3460680"/>
            <a:ext cx="1953164" cy="307777"/>
          </a:xfrm>
          <a:prstGeom prst="rect">
            <a:avLst/>
          </a:prstGeom>
          <a:solidFill>
            <a:srgbClr val="009193">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Data</a:t>
            </a:r>
          </a:p>
        </p:txBody>
      </p:sp>
      <p:sp>
        <p:nvSpPr>
          <p:cNvPr id="60" name="TextBox 59">
            <a:hlinkClick r:id="rId13" action="ppaction://hlinksldjump"/>
            <a:extLst>
              <a:ext uri="{FF2B5EF4-FFF2-40B4-BE49-F238E27FC236}">
                <a16:creationId xmlns:a16="http://schemas.microsoft.com/office/drawing/2014/main" id="{651E85B9-89BB-E34D-9410-0606226C17FD}"/>
              </a:ext>
            </a:extLst>
          </p:cNvPr>
          <p:cNvSpPr txBox="1"/>
          <p:nvPr/>
        </p:nvSpPr>
        <p:spPr>
          <a:xfrm>
            <a:off x="1476849" y="380998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Data</a:t>
            </a:r>
          </a:p>
        </p:txBody>
      </p:sp>
      <p:sp>
        <p:nvSpPr>
          <p:cNvPr id="61" name="TextBox 60">
            <a:hlinkClick r:id="rId14" action="ppaction://hlinksldjump"/>
            <a:extLst>
              <a:ext uri="{FF2B5EF4-FFF2-40B4-BE49-F238E27FC236}">
                <a16:creationId xmlns:a16="http://schemas.microsoft.com/office/drawing/2014/main" id="{F5447C94-84E8-9E4F-9633-07700F1C7A1D}"/>
              </a:ext>
            </a:extLst>
          </p:cNvPr>
          <p:cNvSpPr txBox="1"/>
          <p:nvPr/>
        </p:nvSpPr>
        <p:spPr>
          <a:xfrm>
            <a:off x="1491771" y="4147854"/>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Data + My Groups</a:t>
            </a:r>
          </a:p>
        </p:txBody>
      </p:sp>
      <p:sp>
        <p:nvSpPr>
          <p:cNvPr id="62" name="TextBox 61">
            <a:hlinkClick r:id="rId15" action="ppaction://hlinksldjump"/>
            <a:extLst>
              <a:ext uri="{FF2B5EF4-FFF2-40B4-BE49-F238E27FC236}">
                <a16:creationId xmlns:a16="http://schemas.microsoft.com/office/drawing/2014/main" id="{C0099FDC-64F9-2A4D-93C7-6A891433C105}"/>
              </a:ext>
            </a:extLst>
          </p:cNvPr>
          <p:cNvSpPr txBox="1"/>
          <p:nvPr/>
        </p:nvSpPr>
        <p:spPr>
          <a:xfrm>
            <a:off x="1488275" y="452066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ALL Data</a:t>
            </a:r>
          </a:p>
        </p:txBody>
      </p:sp>
      <p:sp>
        <p:nvSpPr>
          <p:cNvPr id="63" name="TextBox 62">
            <a:hlinkClick r:id="rId16" action="ppaction://hlinksldjump"/>
            <a:extLst>
              <a:ext uri="{FF2B5EF4-FFF2-40B4-BE49-F238E27FC236}">
                <a16:creationId xmlns:a16="http://schemas.microsoft.com/office/drawing/2014/main" id="{72BB2E87-7DA5-C948-921D-D4B8D870CD88}"/>
              </a:ext>
            </a:extLst>
          </p:cNvPr>
          <p:cNvSpPr txBox="1"/>
          <p:nvPr/>
        </p:nvSpPr>
        <p:spPr>
          <a:xfrm>
            <a:off x="1488275" y="4868458"/>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pic>
        <p:nvPicPr>
          <p:cNvPr id="68" name="Picture 67">
            <a:extLst>
              <a:ext uri="{FF2B5EF4-FFF2-40B4-BE49-F238E27FC236}">
                <a16:creationId xmlns:a16="http://schemas.microsoft.com/office/drawing/2014/main" id="{9B6A0EF0-9592-6145-B856-654789DF46FB}"/>
              </a:ext>
            </a:extLst>
          </p:cNvPr>
          <p:cNvPicPr>
            <a:picLocks noChangeAspect="1"/>
          </p:cNvPicPr>
          <p:nvPr/>
        </p:nvPicPr>
        <p:blipFill>
          <a:blip r:embed="rId17"/>
          <a:stretch>
            <a:fillRect/>
          </a:stretch>
        </p:blipFill>
        <p:spPr>
          <a:xfrm>
            <a:off x="3176039" y="2342652"/>
            <a:ext cx="256413" cy="255362"/>
          </a:xfrm>
          <a:prstGeom prst="rect">
            <a:avLst/>
          </a:prstGeom>
        </p:spPr>
      </p:pic>
      <p:pic>
        <p:nvPicPr>
          <p:cNvPr id="69" name="Picture 68">
            <a:hlinkClick r:id="rId18"/>
            <a:extLst>
              <a:ext uri="{FF2B5EF4-FFF2-40B4-BE49-F238E27FC236}">
                <a16:creationId xmlns:a16="http://schemas.microsoft.com/office/drawing/2014/main" id="{1585D3BF-0D8F-4844-A09F-D4C4792A1C5F}"/>
              </a:ext>
            </a:extLst>
          </p:cNvPr>
          <p:cNvPicPr>
            <a:picLocks noChangeAspect="1"/>
          </p:cNvPicPr>
          <p:nvPr/>
        </p:nvPicPr>
        <p:blipFill>
          <a:blip r:embed="rId19"/>
          <a:stretch>
            <a:fillRect/>
          </a:stretch>
        </p:blipFill>
        <p:spPr>
          <a:xfrm>
            <a:off x="3181713" y="5307786"/>
            <a:ext cx="242694" cy="241700"/>
          </a:xfrm>
          <a:prstGeom prst="rect">
            <a:avLst/>
          </a:prstGeom>
        </p:spPr>
      </p:pic>
      <p:pic>
        <p:nvPicPr>
          <p:cNvPr id="70" name="Picture 69">
            <a:hlinkClick r:id="rId20"/>
            <a:extLst>
              <a:ext uri="{FF2B5EF4-FFF2-40B4-BE49-F238E27FC236}">
                <a16:creationId xmlns:a16="http://schemas.microsoft.com/office/drawing/2014/main" id="{7A711CEB-0E0F-A74D-A94B-EF9BC694944C}"/>
              </a:ext>
            </a:extLst>
          </p:cNvPr>
          <p:cNvPicPr>
            <a:picLocks noChangeAspect="1"/>
          </p:cNvPicPr>
          <p:nvPr/>
        </p:nvPicPr>
        <p:blipFill>
          <a:blip r:embed="rId21"/>
          <a:stretch>
            <a:fillRect/>
          </a:stretch>
        </p:blipFill>
        <p:spPr>
          <a:xfrm>
            <a:off x="1196816" y="5308855"/>
            <a:ext cx="242696" cy="241701"/>
          </a:xfrm>
          <a:prstGeom prst="rect">
            <a:avLst/>
          </a:prstGeom>
        </p:spPr>
      </p:pic>
      <p:pic>
        <p:nvPicPr>
          <p:cNvPr id="71" name="Picture 70">
            <a:hlinkClick r:id="rId22" action="ppaction://hlinksldjump"/>
            <a:extLst>
              <a:ext uri="{FF2B5EF4-FFF2-40B4-BE49-F238E27FC236}">
                <a16:creationId xmlns:a16="http://schemas.microsoft.com/office/drawing/2014/main" id="{C11848A5-A2CC-9643-8812-9FB6901AB6AF}"/>
              </a:ext>
            </a:extLst>
          </p:cNvPr>
          <p:cNvPicPr>
            <a:picLocks noChangeAspect="1"/>
          </p:cNvPicPr>
          <p:nvPr/>
        </p:nvPicPr>
        <p:blipFill>
          <a:blip r:embed="rId23"/>
          <a:stretch>
            <a:fillRect/>
          </a:stretch>
        </p:blipFill>
        <p:spPr>
          <a:xfrm>
            <a:off x="1199590" y="2344017"/>
            <a:ext cx="255042" cy="253997"/>
          </a:xfrm>
          <a:prstGeom prst="rect">
            <a:avLst/>
          </a:prstGeom>
        </p:spPr>
      </p:pic>
      <p:pic>
        <p:nvPicPr>
          <p:cNvPr id="45" name="Picture 44">
            <a:extLst>
              <a:ext uri="{FF2B5EF4-FFF2-40B4-BE49-F238E27FC236}">
                <a16:creationId xmlns:a16="http://schemas.microsoft.com/office/drawing/2014/main" id="{7468EFC9-E36F-5540-821C-8003BE83B4CB}"/>
              </a:ext>
            </a:extLst>
          </p:cNvPr>
          <p:cNvPicPr>
            <a:picLocks noChangeAspect="1"/>
          </p:cNvPicPr>
          <p:nvPr/>
        </p:nvPicPr>
        <p:blipFill>
          <a:blip r:embed="rId24"/>
          <a:stretch>
            <a:fillRect/>
          </a:stretch>
        </p:blipFill>
        <p:spPr>
          <a:xfrm>
            <a:off x="1155554" y="3115351"/>
            <a:ext cx="335810" cy="335810"/>
          </a:xfrm>
          <a:prstGeom prst="rect">
            <a:avLst/>
          </a:prstGeom>
        </p:spPr>
      </p:pic>
      <p:pic>
        <p:nvPicPr>
          <p:cNvPr id="47" name="Picture 46">
            <a:extLst>
              <a:ext uri="{FF2B5EF4-FFF2-40B4-BE49-F238E27FC236}">
                <a16:creationId xmlns:a16="http://schemas.microsoft.com/office/drawing/2014/main" id="{83E45926-D289-BA44-A428-8C819E63280F}"/>
              </a:ext>
            </a:extLst>
          </p:cNvPr>
          <p:cNvPicPr>
            <a:picLocks noChangeAspect="1"/>
          </p:cNvPicPr>
          <p:nvPr/>
        </p:nvPicPr>
        <p:blipFill>
          <a:blip r:embed="rId25"/>
          <a:stretch>
            <a:fillRect/>
          </a:stretch>
        </p:blipFill>
        <p:spPr>
          <a:xfrm>
            <a:off x="1164177" y="4866243"/>
            <a:ext cx="339896" cy="339896"/>
          </a:xfrm>
          <a:prstGeom prst="rect">
            <a:avLst/>
          </a:prstGeom>
        </p:spPr>
      </p:pic>
      <p:pic>
        <p:nvPicPr>
          <p:cNvPr id="53" name="Picture 52">
            <a:extLst>
              <a:ext uri="{FF2B5EF4-FFF2-40B4-BE49-F238E27FC236}">
                <a16:creationId xmlns:a16="http://schemas.microsoft.com/office/drawing/2014/main" id="{CFCC6100-6055-F144-B395-22DCF9F0E54B}"/>
              </a:ext>
            </a:extLst>
          </p:cNvPr>
          <p:cNvPicPr>
            <a:picLocks noChangeAspect="1"/>
          </p:cNvPicPr>
          <p:nvPr/>
        </p:nvPicPr>
        <p:blipFill>
          <a:blip r:embed="rId26"/>
          <a:stretch>
            <a:fillRect/>
          </a:stretch>
        </p:blipFill>
        <p:spPr>
          <a:xfrm>
            <a:off x="1186486" y="3476682"/>
            <a:ext cx="307777" cy="307777"/>
          </a:xfrm>
          <a:prstGeom prst="rect">
            <a:avLst/>
          </a:prstGeom>
        </p:spPr>
      </p:pic>
      <p:sp>
        <p:nvSpPr>
          <p:cNvPr id="2" name="TextBox 1">
            <a:extLst>
              <a:ext uri="{FF2B5EF4-FFF2-40B4-BE49-F238E27FC236}">
                <a16:creationId xmlns:a16="http://schemas.microsoft.com/office/drawing/2014/main" id="{136625A8-48F2-114F-9F6F-8CC594D3A6A7}"/>
              </a:ext>
            </a:extLst>
          </p:cNvPr>
          <p:cNvSpPr txBox="1"/>
          <p:nvPr/>
        </p:nvSpPr>
        <p:spPr>
          <a:xfrm>
            <a:off x="5709844" y="2675269"/>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users to view their data, and their groups that they have sorted their data into. It also allows them to view ALL public data.</a:t>
            </a:r>
          </a:p>
        </p:txBody>
      </p:sp>
    </p:spTree>
    <p:extLst>
      <p:ext uri="{BB962C8B-B14F-4D97-AF65-F5344CB8AC3E}">
        <p14:creationId xmlns:p14="http://schemas.microsoft.com/office/powerpoint/2010/main" val="2063642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10310648" cy="1143000"/>
          </a:xfrm>
        </p:spPr>
        <p:txBody>
          <a:bodyPr>
            <a:noAutofit/>
          </a:bodyPr>
          <a:lstStyle/>
          <a:p>
            <a:r>
              <a:rPr lang="en-US" sz="3600" dirty="0"/>
              <a:t>Main Screen &gt; View Data Drop-Down Menu &gt; My Data</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My Data</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B0A6B047-0E2E-C14D-AADE-FAD48A72551D}"/>
              </a:ext>
            </a:extLst>
          </p:cNvPr>
          <p:cNvPicPr>
            <a:picLocks noChangeAspect="1"/>
          </p:cNvPicPr>
          <p:nvPr/>
        </p:nvPicPr>
        <p:blipFill>
          <a:blip r:embed="rId10"/>
          <a:stretch>
            <a:fillRect/>
          </a:stretch>
        </p:blipFill>
        <p:spPr>
          <a:xfrm>
            <a:off x="1168057" y="2605312"/>
            <a:ext cx="2261956" cy="2708830"/>
          </a:xfrm>
          <a:prstGeom prst="rect">
            <a:avLst/>
          </a:prstGeom>
        </p:spPr>
      </p:pic>
      <p:pic>
        <p:nvPicPr>
          <p:cNvPr id="65" name="Picture 64">
            <a:hlinkClick r:id="rId11" action="ppaction://hlinksldjump"/>
            <a:extLst>
              <a:ext uri="{FF2B5EF4-FFF2-40B4-BE49-F238E27FC236}">
                <a16:creationId xmlns:a16="http://schemas.microsoft.com/office/drawing/2014/main" id="{53D3300B-D9FB-E346-901B-6D62E4D7B501}"/>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66" name="Picture 65">
            <a:hlinkClick r:id="rId13"/>
            <a:extLst>
              <a:ext uri="{FF2B5EF4-FFF2-40B4-BE49-F238E27FC236}">
                <a16:creationId xmlns:a16="http://schemas.microsoft.com/office/drawing/2014/main" id="{AA21C69B-0F7C-1045-A219-61FA62741FE9}"/>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67" name="Picture 66">
            <a:hlinkClick r:id="rId15"/>
            <a:extLst>
              <a:ext uri="{FF2B5EF4-FFF2-40B4-BE49-F238E27FC236}">
                <a16:creationId xmlns:a16="http://schemas.microsoft.com/office/drawing/2014/main" id="{2A7DE23E-EA7F-8540-8DB7-4FE920E0097B}"/>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8" name="Picture 67">
            <a:hlinkClick r:id="rId17" action="ppaction://hlinksldjump"/>
            <a:extLst>
              <a:ext uri="{FF2B5EF4-FFF2-40B4-BE49-F238E27FC236}">
                <a16:creationId xmlns:a16="http://schemas.microsoft.com/office/drawing/2014/main" id="{54C43B39-D04A-A44B-BF67-C77C9E4D6C35}"/>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02F092CF-4A18-CB4A-8BFE-AC0405D87333}"/>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Displays Only the users data points for quick access and sorting</a:t>
            </a:r>
          </a:p>
          <a:p>
            <a:pPr marL="171450" indent="-171450">
              <a:buFontTx/>
              <a:buChar char="-"/>
            </a:pPr>
            <a:endParaRPr lang="en-US" sz="1200" dirty="0"/>
          </a:p>
        </p:txBody>
      </p:sp>
      <p:sp>
        <p:nvSpPr>
          <p:cNvPr id="2" name="TextBox 1">
            <a:extLst>
              <a:ext uri="{FF2B5EF4-FFF2-40B4-BE49-F238E27FC236}">
                <a16:creationId xmlns:a16="http://schemas.microsoft.com/office/drawing/2014/main" id="{7AB87071-783A-AB43-8FB0-AEC05EBAB943}"/>
              </a:ext>
            </a:extLst>
          </p:cNvPr>
          <p:cNvSpPr txBox="1"/>
          <p:nvPr/>
        </p:nvSpPr>
        <p:spPr>
          <a:xfrm>
            <a:off x="7527553" y="1326147"/>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displays all of the users data on the map.</a:t>
            </a:r>
          </a:p>
        </p:txBody>
      </p:sp>
    </p:spTree>
    <p:extLst>
      <p:ext uri="{BB962C8B-B14F-4D97-AF65-F5344CB8AC3E}">
        <p14:creationId xmlns:p14="http://schemas.microsoft.com/office/powerpoint/2010/main" val="1845024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520262" y="356360"/>
            <a:ext cx="12438993" cy="767934"/>
          </a:xfrm>
        </p:spPr>
        <p:txBody>
          <a:bodyPr>
            <a:noAutofit/>
          </a:bodyPr>
          <a:lstStyle/>
          <a:p>
            <a:r>
              <a:rPr lang="en-US" sz="3200" dirty="0"/>
              <a:t>Main Screen &gt; View Data Drop-Down Menu &gt; My Data + </a:t>
            </a:r>
            <a:r>
              <a:rPr lang="en-US" sz="3200" baseline="0" dirty="0"/>
              <a:t>My Groups</a:t>
            </a:r>
            <a:endParaRPr lang="en-US" sz="32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My  Data + My Groups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3" name="Picture 52">
            <a:extLst>
              <a:ext uri="{FF2B5EF4-FFF2-40B4-BE49-F238E27FC236}">
                <a16:creationId xmlns:a16="http://schemas.microsoft.com/office/drawing/2014/main" id="{E19D55F0-626E-5049-A8B1-9BB3FCE7FEB4}"/>
              </a:ext>
            </a:extLst>
          </p:cNvPr>
          <p:cNvPicPr>
            <a:picLocks noChangeAspect="1"/>
          </p:cNvPicPr>
          <p:nvPr/>
        </p:nvPicPr>
        <p:blipFill>
          <a:blip r:embed="rId10"/>
          <a:stretch>
            <a:fillRect/>
          </a:stretch>
        </p:blipFill>
        <p:spPr>
          <a:xfrm>
            <a:off x="1168057" y="2605312"/>
            <a:ext cx="2261956" cy="2708830"/>
          </a:xfrm>
          <a:prstGeom prst="rect">
            <a:avLst/>
          </a:prstGeom>
        </p:spPr>
      </p:pic>
      <p:pic>
        <p:nvPicPr>
          <p:cNvPr id="66" name="Picture 65">
            <a:hlinkClick r:id="rId11" action="ppaction://hlinksldjump"/>
            <a:extLst>
              <a:ext uri="{FF2B5EF4-FFF2-40B4-BE49-F238E27FC236}">
                <a16:creationId xmlns:a16="http://schemas.microsoft.com/office/drawing/2014/main" id="{3E755725-73C4-104D-A5AF-C02D956C5975}"/>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67" name="Picture 66">
            <a:hlinkClick r:id="rId13"/>
            <a:extLst>
              <a:ext uri="{FF2B5EF4-FFF2-40B4-BE49-F238E27FC236}">
                <a16:creationId xmlns:a16="http://schemas.microsoft.com/office/drawing/2014/main" id="{757A192F-1A6C-814A-B09C-3428173E1935}"/>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68" name="Picture 67">
            <a:hlinkClick r:id="rId15"/>
            <a:extLst>
              <a:ext uri="{FF2B5EF4-FFF2-40B4-BE49-F238E27FC236}">
                <a16:creationId xmlns:a16="http://schemas.microsoft.com/office/drawing/2014/main" id="{588DDD68-245D-4049-A873-97D424F7C7E8}"/>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9" name="Picture 68">
            <a:hlinkClick r:id="rId17" action="ppaction://hlinksldjump"/>
            <a:extLst>
              <a:ext uri="{FF2B5EF4-FFF2-40B4-BE49-F238E27FC236}">
                <a16:creationId xmlns:a16="http://schemas.microsoft.com/office/drawing/2014/main" id="{23312FF7-9899-4B47-A2BB-1114E311F51D}"/>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4" name="TextBox 3">
            <a:extLst>
              <a:ext uri="{FF2B5EF4-FFF2-40B4-BE49-F238E27FC236}">
                <a16:creationId xmlns:a16="http://schemas.microsoft.com/office/drawing/2014/main" id="{ACD2FCB2-9C92-5147-BF2C-EC65C35C4776}"/>
              </a:ext>
            </a:extLst>
          </p:cNvPr>
          <p:cNvSpPr txBox="1"/>
          <p:nvPr/>
        </p:nvSpPr>
        <p:spPr>
          <a:xfrm>
            <a:off x="1228628" y="4563822"/>
            <a:ext cx="2079159"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rPr>
              <a:t>Group A Data:</a:t>
            </a:r>
          </a:p>
        </p:txBody>
      </p:sp>
      <p:sp>
        <p:nvSpPr>
          <p:cNvPr id="27" name="TextBox 26">
            <a:extLst>
              <a:ext uri="{FF2B5EF4-FFF2-40B4-BE49-F238E27FC236}">
                <a16:creationId xmlns:a16="http://schemas.microsoft.com/office/drawing/2014/main" id="{0C6B816A-0B20-7848-A6E4-87796371833F}"/>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Shows users data</a:t>
            </a:r>
          </a:p>
          <a:p>
            <a:pPr marL="171450" indent="-171450">
              <a:buFontTx/>
              <a:buChar char="-"/>
            </a:pPr>
            <a:r>
              <a:rPr lang="en-US" sz="1200" dirty="0"/>
              <a:t>Displays the users group and the data ( with quick toggle on/off for each group</a:t>
            </a:r>
          </a:p>
        </p:txBody>
      </p:sp>
      <p:sp>
        <p:nvSpPr>
          <p:cNvPr id="2" name="TextBox 1">
            <a:extLst>
              <a:ext uri="{FF2B5EF4-FFF2-40B4-BE49-F238E27FC236}">
                <a16:creationId xmlns:a16="http://schemas.microsoft.com/office/drawing/2014/main" id="{72553974-2387-FF43-9066-4997F006696F}"/>
              </a:ext>
            </a:extLst>
          </p:cNvPr>
          <p:cNvSpPr txBox="1"/>
          <p:nvPr/>
        </p:nvSpPr>
        <p:spPr>
          <a:xfrm>
            <a:off x="7527553" y="1090065"/>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page allows users to view their data, but also view data based on their groups and/or categories that they have sorted them into. There also needs to be a quick toggle on/off for each group so the group data displayed is easy to manage.</a:t>
            </a:r>
          </a:p>
        </p:txBody>
      </p:sp>
    </p:spTree>
    <p:extLst>
      <p:ext uri="{BB962C8B-B14F-4D97-AF65-F5344CB8AC3E}">
        <p14:creationId xmlns:p14="http://schemas.microsoft.com/office/powerpoint/2010/main" val="57501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547131" cy="1143000"/>
          </a:xfrm>
        </p:spPr>
        <p:txBody>
          <a:bodyPr>
            <a:noAutofit/>
          </a:bodyPr>
          <a:lstStyle/>
          <a:p>
            <a:r>
              <a:rPr lang="en-US" sz="3600" dirty="0"/>
              <a:t>Main Screen &gt; View Data Drop-Down Menu &gt; All Data</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Browse All Data</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8D31D476-D47F-FF40-8156-6AA8935D1F11}"/>
              </a:ext>
            </a:extLst>
          </p:cNvPr>
          <p:cNvPicPr>
            <a:picLocks noChangeAspect="1"/>
          </p:cNvPicPr>
          <p:nvPr/>
        </p:nvPicPr>
        <p:blipFill>
          <a:blip r:embed="rId10"/>
          <a:stretch>
            <a:fillRect/>
          </a:stretch>
        </p:blipFill>
        <p:spPr>
          <a:xfrm>
            <a:off x="1177288" y="2644961"/>
            <a:ext cx="2243455" cy="2692263"/>
          </a:xfrm>
          <a:prstGeom prst="rect">
            <a:avLst/>
          </a:prstGeom>
        </p:spPr>
      </p:pic>
      <p:pic>
        <p:nvPicPr>
          <p:cNvPr id="53" name="Picture 52">
            <a:hlinkClick r:id="rId11" action="ppaction://hlinksldjump"/>
            <a:extLst>
              <a:ext uri="{FF2B5EF4-FFF2-40B4-BE49-F238E27FC236}">
                <a16:creationId xmlns:a16="http://schemas.microsoft.com/office/drawing/2014/main" id="{6DB01CC2-1DC0-0B4D-93CB-2B50B7BF0E0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6" name="Picture 55">
            <a:hlinkClick r:id="rId13"/>
            <a:extLst>
              <a:ext uri="{FF2B5EF4-FFF2-40B4-BE49-F238E27FC236}">
                <a16:creationId xmlns:a16="http://schemas.microsoft.com/office/drawing/2014/main" id="{7937D67D-3340-1942-8342-1E9D2BF28BAC}"/>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7" name="Picture 56">
            <a:hlinkClick r:id="rId15"/>
            <a:extLst>
              <a:ext uri="{FF2B5EF4-FFF2-40B4-BE49-F238E27FC236}">
                <a16:creationId xmlns:a16="http://schemas.microsoft.com/office/drawing/2014/main" id="{09C56FBF-C2E2-4D42-8A54-AD80668A73AE}"/>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4" name="Picture 63">
            <a:hlinkClick r:id="rId17" action="ppaction://hlinksldjump"/>
            <a:extLst>
              <a:ext uri="{FF2B5EF4-FFF2-40B4-BE49-F238E27FC236}">
                <a16:creationId xmlns:a16="http://schemas.microsoft.com/office/drawing/2014/main" id="{E141EEA7-75B0-3F4C-BBF5-D296147FAC65}"/>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64EB944E-2CC9-CC47-8516-D1A2B1DB5323}"/>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This is the “browse Data” page of the current app</a:t>
            </a:r>
          </a:p>
          <a:p>
            <a:pPr marL="171450" indent="-171450">
              <a:buFontTx/>
              <a:buChar char="-"/>
            </a:pPr>
            <a:r>
              <a:rPr lang="en-US" sz="1200" dirty="0"/>
              <a:t>Allows users to see all public data available</a:t>
            </a:r>
          </a:p>
        </p:txBody>
      </p:sp>
      <p:sp>
        <p:nvSpPr>
          <p:cNvPr id="2" name="TextBox 1">
            <a:extLst>
              <a:ext uri="{FF2B5EF4-FFF2-40B4-BE49-F238E27FC236}">
                <a16:creationId xmlns:a16="http://schemas.microsoft.com/office/drawing/2014/main" id="{B7FC85C1-C2B1-5946-A8DD-DE3923446458}"/>
              </a:ext>
            </a:extLst>
          </p:cNvPr>
          <p:cNvSpPr txBox="1"/>
          <p:nvPr/>
        </p:nvSpPr>
        <p:spPr>
          <a:xfrm>
            <a:off x="7527553" y="1049148"/>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in addition to the main screen, users can view and access all of the public data for the avalanche lab database.</a:t>
            </a:r>
          </a:p>
        </p:txBody>
      </p:sp>
    </p:spTree>
    <p:extLst>
      <p:ext uri="{BB962C8B-B14F-4D97-AF65-F5344CB8AC3E}">
        <p14:creationId xmlns:p14="http://schemas.microsoft.com/office/powerpoint/2010/main" val="17032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4FFD11-D044-0F4B-8AEF-F28AEC30C44B}"/>
              </a:ext>
            </a:extLst>
          </p:cNvPr>
          <p:cNvPicPr>
            <a:picLocks noChangeAspect="1"/>
          </p:cNvPicPr>
          <p:nvPr/>
        </p:nvPicPr>
        <p:blipFill>
          <a:blip r:embed="rId2"/>
          <a:stretch>
            <a:fillRect/>
          </a:stretch>
        </p:blipFill>
        <p:spPr>
          <a:xfrm>
            <a:off x="271079" y="1145171"/>
            <a:ext cx="3987362" cy="5316483"/>
          </a:xfrm>
          <a:prstGeom prst="rect">
            <a:avLst/>
          </a:prstGeom>
        </p:spPr>
      </p:pic>
      <p:sp>
        <p:nvSpPr>
          <p:cNvPr id="6" name="Title 10">
            <a:extLst>
              <a:ext uri="{FF2B5EF4-FFF2-40B4-BE49-F238E27FC236}">
                <a16:creationId xmlns:a16="http://schemas.microsoft.com/office/drawing/2014/main" id="{17ACF606-104C-8440-AB42-164F4D74BB97}"/>
              </a:ext>
            </a:extLst>
          </p:cNvPr>
          <p:cNvSpPr>
            <a:spLocks noGrp="1"/>
          </p:cNvSpPr>
          <p:nvPr>
            <p:ph type="title"/>
          </p:nvPr>
        </p:nvSpPr>
        <p:spPr>
          <a:xfrm>
            <a:off x="697832" y="83217"/>
            <a:ext cx="8229600" cy="1143000"/>
          </a:xfrm>
        </p:spPr>
        <p:txBody>
          <a:bodyPr>
            <a:noAutofit/>
          </a:bodyPr>
          <a:lstStyle/>
          <a:p>
            <a:r>
              <a:rPr lang="en-US" sz="3600" b="1" dirty="0"/>
              <a:t>PRO Version: $19.99 Annual Donation</a:t>
            </a:r>
            <a:endParaRPr lang="en-US" sz="3600" dirty="0"/>
          </a:p>
        </p:txBody>
      </p:sp>
      <p:sp>
        <p:nvSpPr>
          <p:cNvPr id="7" name="TextBox 6">
            <a:extLst>
              <a:ext uri="{FF2B5EF4-FFF2-40B4-BE49-F238E27FC236}">
                <a16:creationId xmlns:a16="http://schemas.microsoft.com/office/drawing/2014/main" id="{B316C6AB-E77A-6C41-8074-BF4C6F238970}"/>
              </a:ext>
            </a:extLst>
          </p:cNvPr>
          <p:cNvSpPr txBox="1"/>
          <p:nvPr/>
        </p:nvSpPr>
        <p:spPr>
          <a:xfrm>
            <a:off x="5548745" y="2049087"/>
            <a:ext cx="2344360" cy="2308324"/>
          </a:xfrm>
          <a:prstGeom prst="rect">
            <a:avLst/>
          </a:prstGeom>
          <a:noFill/>
        </p:spPr>
        <p:txBody>
          <a:bodyPr wrap="none" rtlCol="0">
            <a:spAutoFit/>
          </a:bodyPr>
          <a:lstStyle/>
          <a:p>
            <a:r>
              <a:rPr lang="en-US" sz="1200" dirty="0"/>
              <a:t>What's new with The PRO Version:</a:t>
            </a:r>
          </a:p>
          <a:p>
            <a:pPr marL="171450" indent="-171450">
              <a:buFontTx/>
              <a:buChar char="-"/>
            </a:pPr>
            <a:r>
              <a:rPr lang="en-US" sz="1200" dirty="0"/>
              <a:t>Voice Recognition</a:t>
            </a:r>
          </a:p>
          <a:p>
            <a:pPr marL="171450" indent="-171450">
              <a:buFontTx/>
              <a:buChar char="-"/>
            </a:pPr>
            <a:r>
              <a:rPr lang="en-US" sz="1200" dirty="0"/>
              <a:t>Import/Download Files</a:t>
            </a:r>
          </a:p>
          <a:p>
            <a:pPr marL="171450" indent="-171450">
              <a:buFontTx/>
              <a:buChar char="-"/>
            </a:pPr>
            <a:r>
              <a:rPr lang="en-US" sz="1200" dirty="0"/>
              <a:t>Export as PDF</a:t>
            </a:r>
          </a:p>
          <a:p>
            <a:pPr marL="171450" indent="-171450">
              <a:buFontTx/>
              <a:buChar char="-"/>
            </a:pPr>
            <a:r>
              <a:rPr lang="en-US" sz="1200" dirty="0"/>
              <a:t>Export for Snow Pilot</a:t>
            </a:r>
          </a:p>
          <a:p>
            <a:pPr marL="171450" indent="-171450">
              <a:buFontTx/>
              <a:buChar char="-"/>
            </a:pPr>
            <a:r>
              <a:rPr lang="en-US" sz="1200" dirty="0"/>
              <a:t>Send Files to Drobox</a:t>
            </a:r>
          </a:p>
          <a:p>
            <a:pPr marL="171450" indent="-171450">
              <a:buFontTx/>
              <a:buChar char="-"/>
            </a:pPr>
            <a:r>
              <a:rPr lang="en-US" sz="1200" dirty="0"/>
              <a:t>Annotate Photos</a:t>
            </a:r>
          </a:p>
          <a:p>
            <a:pPr marL="171450" indent="-171450">
              <a:buFontTx/>
              <a:buChar char="-"/>
            </a:pPr>
            <a:r>
              <a:rPr lang="en-US" sz="1200" dirty="0"/>
              <a:t>Print from </a:t>
            </a:r>
            <a:r>
              <a:rPr lang="en-US" sz="1200" dirty="0" err="1"/>
              <a:t>Avy</a:t>
            </a:r>
            <a:r>
              <a:rPr lang="en-US" sz="1200" dirty="0"/>
              <a:t> Lab App</a:t>
            </a:r>
          </a:p>
          <a:p>
            <a:pPr marL="171450" indent="-171450">
              <a:buFontTx/>
              <a:buChar char="-"/>
            </a:pPr>
            <a:r>
              <a:rPr lang="en-US" sz="1200" dirty="0"/>
              <a:t>View Pit Diagrams in browser</a:t>
            </a:r>
          </a:p>
          <a:p>
            <a:pPr marL="171450" indent="-171450">
              <a:buFontTx/>
              <a:buChar char="-"/>
            </a:pPr>
            <a:r>
              <a:rPr lang="en-US" sz="1200" dirty="0"/>
              <a:t>Yellow Flag Calculator</a:t>
            </a:r>
          </a:p>
          <a:p>
            <a:pPr marL="171450" indent="-171450">
              <a:buFontTx/>
              <a:buChar char="-"/>
            </a:pPr>
            <a:r>
              <a:rPr lang="en-US" sz="1200" dirty="0"/>
              <a:t>Temperature Profiler</a:t>
            </a:r>
          </a:p>
          <a:p>
            <a:pPr marL="171450" indent="-171450">
              <a:buFontTx/>
              <a:buChar char="-"/>
            </a:pPr>
            <a:r>
              <a:rPr lang="en-US" sz="1200" dirty="0"/>
              <a:t>Snow Pit Layers</a:t>
            </a:r>
          </a:p>
        </p:txBody>
      </p:sp>
      <p:sp>
        <p:nvSpPr>
          <p:cNvPr id="9" name="TextBox 8">
            <a:extLst>
              <a:ext uri="{FF2B5EF4-FFF2-40B4-BE49-F238E27FC236}">
                <a16:creationId xmlns:a16="http://schemas.microsoft.com/office/drawing/2014/main" id="{F8A19038-893A-224F-8A4C-0884252A4B02}"/>
              </a:ext>
            </a:extLst>
          </p:cNvPr>
          <p:cNvSpPr txBox="1"/>
          <p:nvPr/>
        </p:nvSpPr>
        <p:spPr>
          <a:xfrm>
            <a:off x="5594465" y="1487978"/>
            <a:ext cx="2582245" cy="646331"/>
          </a:xfrm>
          <a:prstGeom prst="rect">
            <a:avLst/>
          </a:prstGeom>
          <a:noFill/>
        </p:spPr>
        <p:txBody>
          <a:bodyPr wrap="none" rtlCol="0">
            <a:spAutoFit/>
          </a:bodyPr>
          <a:lstStyle/>
          <a:p>
            <a:r>
              <a:rPr lang="en-US" dirty="0"/>
              <a:t>Summary of PRO Version:</a:t>
            </a:r>
          </a:p>
          <a:p>
            <a:endParaRPr lang="en-US" dirty="0"/>
          </a:p>
        </p:txBody>
      </p:sp>
    </p:spTree>
    <p:extLst>
      <p:ext uri="{BB962C8B-B14F-4D97-AF65-F5344CB8AC3E}">
        <p14:creationId xmlns:p14="http://schemas.microsoft.com/office/powerpoint/2010/main" val="35955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276347" cy="1143000"/>
          </a:xfrm>
        </p:spPr>
        <p:txBody>
          <a:bodyPr>
            <a:noAutofit/>
          </a:bodyPr>
          <a:lstStyle/>
          <a:p>
            <a:r>
              <a:rPr lang="en-US" sz="3600" dirty="0"/>
              <a:t>Main Screen &gt; </a:t>
            </a:r>
            <a:r>
              <a:rPr lang="en-US" sz="3600" b="1" dirty="0"/>
              <a:t>Share Data Drop-Down 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Main Menu</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sp>
        <p:nvSpPr>
          <p:cNvPr id="59" name="TextBox 58">
            <a:hlinkClick r:id="rId12" action="ppaction://hlinksldjump"/>
            <a:extLst>
              <a:ext uri="{FF2B5EF4-FFF2-40B4-BE49-F238E27FC236}">
                <a16:creationId xmlns:a16="http://schemas.microsoft.com/office/drawing/2014/main" id="{BC1EDAD7-3B06-2C4B-B5FD-ECDB2C32887E}"/>
              </a:ext>
            </a:extLst>
          </p:cNvPr>
          <p:cNvSpPr txBox="1"/>
          <p:nvPr/>
        </p:nvSpPr>
        <p:spPr>
          <a:xfrm>
            <a:off x="1476849" y="338090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Groups</a:t>
            </a:r>
          </a:p>
        </p:txBody>
      </p:sp>
      <p:sp>
        <p:nvSpPr>
          <p:cNvPr id="60" name="TextBox 59">
            <a:hlinkClick r:id="rId13" action="ppaction://hlinksldjump"/>
            <a:extLst>
              <a:ext uri="{FF2B5EF4-FFF2-40B4-BE49-F238E27FC236}">
                <a16:creationId xmlns:a16="http://schemas.microsoft.com/office/drawing/2014/main" id="{651E85B9-89BB-E34D-9410-0606226C17FD}"/>
              </a:ext>
            </a:extLst>
          </p:cNvPr>
          <p:cNvSpPr txBox="1"/>
          <p:nvPr/>
        </p:nvSpPr>
        <p:spPr>
          <a:xfrm>
            <a:off x="1476849" y="369628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Public Groups</a:t>
            </a:r>
          </a:p>
        </p:txBody>
      </p:sp>
      <p:sp>
        <p:nvSpPr>
          <p:cNvPr id="61" name="TextBox 60">
            <a:hlinkClick r:id="rId14" action="ppaction://hlinksldjump"/>
            <a:extLst>
              <a:ext uri="{FF2B5EF4-FFF2-40B4-BE49-F238E27FC236}">
                <a16:creationId xmlns:a16="http://schemas.microsoft.com/office/drawing/2014/main" id="{F5447C94-84E8-9E4F-9633-07700F1C7A1D}"/>
              </a:ext>
            </a:extLst>
          </p:cNvPr>
          <p:cNvSpPr txBox="1"/>
          <p:nvPr/>
        </p:nvSpPr>
        <p:spPr>
          <a:xfrm>
            <a:off x="1476849" y="400612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Organizations</a:t>
            </a:r>
          </a:p>
        </p:txBody>
      </p:sp>
      <p:sp>
        <p:nvSpPr>
          <p:cNvPr id="62" name="TextBox 61">
            <a:hlinkClick r:id="rId15" action="ppaction://hlinksldjump"/>
            <a:extLst>
              <a:ext uri="{FF2B5EF4-FFF2-40B4-BE49-F238E27FC236}">
                <a16:creationId xmlns:a16="http://schemas.microsoft.com/office/drawing/2014/main" id="{C0099FDC-64F9-2A4D-93C7-6A891433C105}"/>
              </a:ext>
            </a:extLst>
          </p:cNvPr>
          <p:cNvSpPr txBox="1"/>
          <p:nvPr/>
        </p:nvSpPr>
        <p:spPr>
          <a:xfrm>
            <a:off x="1488275" y="431749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Via</a:t>
            </a:r>
          </a:p>
        </p:txBody>
      </p:sp>
      <p:sp>
        <p:nvSpPr>
          <p:cNvPr id="63" name="TextBox 62">
            <a:hlinkClick r:id="rId11" action="ppaction://hlinksldjump"/>
            <a:extLst>
              <a:ext uri="{FF2B5EF4-FFF2-40B4-BE49-F238E27FC236}">
                <a16:creationId xmlns:a16="http://schemas.microsoft.com/office/drawing/2014/main" id="{72BB2E87-7DA5-C948-921D-D4B8D870CD88}"/>
              </a:ext>
            </a:extLst>
          </p:cNvPr>
          <p:cNvSpPr txBox="1"/>
          <p:nvPr/>
        </p:nvSpPr>
        <p:spPr>
          <a:xfrm>
            <a:off x="1488275" y="4632571"/>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pic>
        <p:nvPicPr>
          <p:cNvPr id="65" name="Picture 64">
            <a:extLst>
              <a:ext uri="{FF2B5EF4-FFF2-40B4-BE49-F238E27FC236}">
                <a16:creationId xmlns:a16="http://schemas.microsoft.com/office/drawing/2014/main" id="{F9E9D876-35F6-E443-AA54-B524C7CA6A48}"/>
              </a:ext>
            </a:extLst>
          </p:cNvPr>
          <p:cNvPicPr>
            <a:picLocks noChangeAspect="1"/>
          </p:cNvPicPr>
          <p:nvPr/>
        </p:nvPicPr>
        <p:blipFill>
          <a:blip r:embed="rId16"/>
          <a:stretch>
            <a:fillRect/>
          </a:stretch>
        </p:blipFill>
        <p:spPr>
          <a:xfrm>
            <a:off x="3176039" y="2342652"/>
            <a:ext cx="256413" cy="255362"/>
          </a:xfrm>
          <a:prstGeom prst="rect">
            <a:avLst/>
          </a:prstGeom>
        </p:spPr>
      </p:pic>
      <p:pic>
        <p:nvPicPr>
          <p:cNvPr id="66" name="Picture 65">
            <a:hlinkClick r:id="rId17"/>
            <a:extLst>
              <a:ext uri="{FF2B5EF4-FFF2-40B4-BE49-F238E27FC236}">
                <a16:creationId xmlns:a16="http://schemas.microsoft.com/office/drawing/2014/main" id="{94E324D6-D699-CB42-AB33-20F0539062B2}"/>
              </a:ext>
            </a:extLst>
          </p:cNvPr>
          <p:cNvPicPr>
            <a:picLocks noChangeAspect="1"/>
          </p:cNvPicPr>
          <p:nvPr/>
        </p:nvPicPr>
        <p:blipFill>
          <a:blip r:embed="rId18"/>
          <a:stretch>
            <a:fillRect/>
          </a:stretch>
        </p:blipFill>
        <p:spPr>
          <a:xfrm>
            <a:off x="3181713" y="5307786"/>
            <a:ext cx="242694" cy="241700"/>
          </a:xfrm>
          <a:prstGeom prst="rect">
            <a:avLst/>
          </a:prstGeom>
        </p:spPr>
      </p:pic>
      <p:pic>
        <p:nvPicPr>
          <p:cNvPr id="67" name="Picture 66">
            <a:hlinkClick r:id="rId19"/>
            <a:extLst>
              <a:ext uri="{FF2B5EF4-FFF2-40B4-BE49-F238E27FC236}">
                <a16:creationId xmlns:a16="http://schemas.microsoft.com/office/drawing/2014/main" id="{991FE64E-49B6-DA46-94FE-6522A07A10D3}"/>
              </a:ext>
            </a:extLst>
          </p:cNvPr>
          <p:cNvPicPr>
            <a:picLocks noChangeAspect="1"/>
          </p:cNvPicPr>
          <p:nvPr/>
        </p:nvPicPr>
        <p:blipFill>
          <a:blip r:embed="rId20"/>
          <a:stretch>
            <a:fillRect/>
          </a:stretch>
        </p:blipFill>
        <p:spPr>
          <a:xfrm>
            <a:off x="1196816" y="5308855"/>
            <a:ext cx="242696" cy="241701"/>
          </a:xfrm>
          <a:prstGeom prst="rect">
            <a:avLst/>
          </a:prstGeom>
        </p:spPr>
      </p:pic>
      <p:pic>
        <p:nvPicPr>
          <p:cNvPr id="68" name="Picture 67">
            <a:hlinkClick r:id="rId21" action="ppaction://hlinksldjump"/>
            <a:extLst>
              <a:ext uri="{FF2B5EF4-FFF2-40B4-BE49-F238E27FC236}">
                <a16:creationId xmlns:a16="http://schemas.microsoft.com/office/drawing/2014/main" id="{94685920-8C32-9C4C-9138-F3D230A992DD}"/>
              </a:ext>
            </a:extLst>
          </p:cNvPr>
          <p:cNvPicPr>
            <a:picLocks noChangeAspect="1"/>
          </p:cNvPicPr>
          <p:nvPr/>
        </p:nvPicPr>
        <p:blipFill>
          <a:blip r:embed="rId22"/>
          <a:stretch>
            <a:fillRect/>
          </a:stretch>
        </p:blipFill>
        <p:spPr>
          <a:xfrm>
            <a:off x="1199590" y="2344017"/>
            <a:ext cx="255042" cy="253997"/>
          </a:xfrm>
          <a:prstGeom prst="rect">
            <a:avLst/>
          </a:prstGeom>
        </p:spPr>
      </p:pic>
      <p:pic>
        <p:nvPicPr>
          <p:cNvPr id="46" name="Picture 45">
            <a:extLst>
              <a:ext uri="{FF2B5EF4-FFF2-40B4-BE49-F238E27FC236}">
                <a16:creationId xmlns:a16="http://schemas.microsoft.com/office/drawing/2014/main" id="{91B93769-1411-1F4C-9FCD-E93A503B821F}"/>
              </a:ext>
            </a:extLst>
          </p:cNvPr>
          <p:cNvPicPr>
            <a:picLocks noChangeAspect="1"/>
          </p:cNvPicPr>
          <p:nvPr/>
        </p:nvPicPr>
        <p:blipFill>
          <a:blip r:embed="rId23"/>
          <a:stretch>
            <a:fillRect/>
          </a:stretch>
        </p:blipFill>
        <p:spPr>
          <a:xfrm>
            <a:off x="1146317" y="3105875"/>
            <a:ext cx="339896" cy="339896"/>
          </a:xfrm>
          <a:prstGeom prst="rect">
            <a:avLst/>
          </a:prstGeom>
        </p:spPr>
      </p:pic>
      <p:pic>
        <p:nvPicPr>
          <p:cNvPr id="47" name="Picture 46">
            <a:extLst>
              <a:ext uri="{FF2B5EF4-FFF2-40B4-BE49-F238E27FC236}">
                <a16:creationId xmlns:a16="http://schemas.microsoft.com/office/drawing/2014/main" id="{63BF3E13-FF75-0042-BB3B-172D14C2A6DA}"/>
              </a:ext>
            </a:extLst>
          </p:cNvPr>
          <p:cNvPicPr>
            <a:picLocks noChangeAspect="1"/>
          </p:cNvPicPr>
          <p:nvPr/>
        </p:nvPicPr>
        <p:blipFill>
          <a:blip r:embed="rId24"/>
          <a:stretch>
            <a:fillRect/>
          </a:stretch>
        </p:blipFill>
        <p:spPr>
          <a:xfrm>
            <a:off x="1146317" y="4619317"/>
            <a:ext cx="339896" cy="339896"/>
          </a:xfrm>
          <a:prstGeom prst="rect">
            <a:avLst/>
          </a:prstGeom>
        </p:spPr>
      </p:pic>
      <p:sp>
        <p:nvSpPr>
          <p:cNvPr id="2" name="TextBox 1">
            <a:extLst>
              <a:ext uri="{FF2B5EF4-FFF2-40B4-BE49-F238E27FC236}">
                <a16:creationId xmlns:a16="http://schemas.microsoft.com/office/drawing/2014/main" id="{FCDB34FD-9495-CB44-AABB-D6AAFB3D67AD}"/>
              </a:ext>
            </a:extLst>
          </p:cNvPr>
          <p:cNvSpPr txBox="1"/>
          <p:nvPr/>
        </p:nvSpPr>
        <p:spPr>
          <a:xfrm>
            <a:off x="7527553" y="1133573"/>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page is where users can decide how they want to share their data. They can share data via there groups, view public groups and organizations data, or share their data via email, social media, or online.</a:t>
            </a:r>
          </a:p>
        </p:txBody>
      </p:sp>
    </p:spTree>
    <p:extLst>
      <p:ext uri="{BB962C8B-B14F-4D97-AF65-F5344CB8AC3E}">
        <p14:creationId xmlns:p14="http://schemas.microsoft.com/office/powerpoint/2010/main" val="4123628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125201" cy="1143000"/>
          </a:xfrm>
        </p:spPr>
        <p:txBody>
          <a:bodyPr>
            <a:noAutofit/>
          </a:bodyPr>
          <a:lstStyle/>
          <a:p>
            <a:r>
              <a:rPr lang="en-US" sz="3600" dirty="0"/>
              <a:t>Main Screen &gt; Share Data Drop-Down Menu &gt; My Groups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9"/>
            <a:ext cx="2259846" cy="3254841"/>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sp>
        <p:nvSpPr>
          <p:cNvPr id="59" name="TextBox 58">
            <a:hlinkClick r:id="rId11" action="ppaction://hlinksldjump"/>
            <a:extLst>
              <a:ext uri="{FF2B5EF4-FFF2-40B4-BE49-F238E27FC236}">
                <a16:creationId xmlns:a16="http://schemas.microsoft.com/office/drawing/2014/main" id="{BC1EDAD7-3B06-2C4B-B5FD-ECDB2C32887E}"/>
              </a:ext>
            </a:extLst>
          </p:cNvPr>
          <p:cNvSpPr txBox="1"/>
          <p:nvPr/>
        </p:nvSpPr>
        <p:spPr>
          <a:xfrm>
            <a:off x="1491771" y="346068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Groups</a:t>
            </a:r>
          </a:p>
        </p:txBody>
      </p:sp>
      <p:sp>
        <p:nvSpPr>
          <p:cNvPr id="60" name="TextBox 59">
            <a:hlinkClick r:id="rId11" action="ppaction://hlinksldjump"/>
            <a:extLst>
              <a:ext uri="{FF2B5EF4-FFF2-40B4-BE49-F238E27FC236}">
                <a16:creationId xmlns:a16="http://schemas.microsoft.com/office/drawing/2014/main" id="{651E85B9-89BB-E34D-9410-0606226C17FD}"/>
              </a:ext>
            </a:extLst>
          </p:cNvPr>
          <p:cNvSpPr txBox="1"/>
          <p:nvPr/>
        </p:nvSpPr>
        <p:spPr>
          <a:xfrm>
            <a:off x="1476849" y="380998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Others Groups</a:t>
            </a:r>
          </a:p>
        </p:txBody>
      </p:sp>
      <p:sp>
        <p:nvSpPr>
          <p:cNvPr id="61" name="TextBox 60">
            <a:hlinkClick r:id="rId11" action="ppaction://hlinksldjump"/>
            <a:extLst>
              <a:ext uri="{FF2B5EF4-FFF2-40B4-BE49-F238E27FC236}">
                <a16:creationId xmlns:a16="http://schemas.microsoft.com/office/drawing/2014/main" id="{F5447C94-84E8-9E4F-9633-07700F1C7A1D}"/>
              </a:ext>
            </a:extLst>
          </p:cNvPr>
          <p:cNvSpPr txBox="1"/>
          <p:nvPr/>
        </p:nvSpPr>
        <p:spPr>
          <a:xfrm>
            <a:off x="1491771" y="4147854"/>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Organizations</a:t>
            </a:r>
          </a:p>
        </p:txBody>
      </p:sp>
      <p:sp>
        <p:nvSpPr>
          <p:cNvPr id="62" name="TextBox 61">
            <a:hlinkClick r:id="rId11" action="ppaction://hlinksldjump"/>
            <a:extLst>
              <a:ext uri="{FF2B5EF4-FFF2-40B4-BE49-F238E27FC236}">
                <a16:creationId xmlns:a16="http://schemas.microsoft.com/office/drawing/2014/main" id="{C0099FDC-64F9-2A4D-93C7-6A891433C105}"/>
              </a:ext>
            </a:extLst>
          </p:cNvPr>
          <p:cNvSpPr txBox="1"/>
          <p:nvPr/>
        </p:nvSpPr>
        <p:spPr>
          <a:xfrm>
            <a:off x="1488275" y="452066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Social Media</a:t>
            </a:r>
          </a:p>
        </p:txBody>
      </p:sp>
      <p:sp>
        <p:nvSpPr>
          <p:cNvPr id="63" name="TextBox 62">
            <a:hlinkClick r:id="rId11" action="ppaction://hlinksldjump"/>
            <a:extLst>
              <a:ext uri="{FF2B5EF4-FFF2-40B4-BE49-F238E27FC236}">
                <a16:creationId xmlns:a16="http://schemas.microsoft.com/office/drawing/2014/main" id="{72BB2E87-7DA5-C948-921D-D4B8D870CD88}"/>
              </a:ext>
            </a:extLst>
          </p:cNvPr>
          <p:cNvSpPr txBox="1"/>
          <p:nvPr/>
        </p:nvSpPr>
        <p:spPr>
          <a:xfrm>
            <a:off x="1488275" y="4868458"/>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pic>
        <p:nvPicPr>
          <p:cNvPr id="52" name="Picture 51">
            <a:extLst>
              <a:ext uri="{FF2B5EF4-FFF2-40B4-BE49-F238E27FC236}">
                <a16:creationId xmlns:a16="http://schemas.microsoft.com/office/drawing/2014/main" id="{0DF54341-1396-0746-8E86-61223BCB36C1}"/>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3359740C-27F9-744D-8712-E26966838ED3}"/>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15F92B8F-F04C-7849-8716-4EFF53A80922}"/>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6" name="Picture 55">
            <a:hlinkClick r:id="rId17" action="ppaction://hlinksldjump"/>
            <a:extLst>
              <a:ext uri="{FF2B5EF4-FFF2-40B4-BE49-F238E27FC236}">
                <a16:creationId xmlns:a16="http://schemas.microsoft.com/office/drawing/2014/main" id="{BC5215E0-6140-6745-98C0-6C98394CDDCC}"/>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6" name="Picture 45">
            <a:extLst>
              <a:ext uri="{FF2B5EF4-FFF2-40B4-BE49-F238E27FC236}">
                <a16:creationId xmlns:a16="http://schemas.microsoft.com/office/drawing/2014/main" id="{34F197E1-417A-0A49-B49C-A58E2F64D1C1}"/>
              </a:ext>
            </a:extLst>
          </p:cNvPr>
          <p:cNvPicPr>
            <a:picLocks noChangeAspect="1"/>
          </p:cNvPicPr>
          <p:nvPr/>
        </p:nvPicPr>
        <p:blipFill>
          <a:blip r:embed="rId19"/>
          <a:stretch>
            <a:fillRect/>
          </a:stretch>
        </p:blipFill>
        <p:spPr>
          <a:xfrm>
            <a:off x="1148216" y="3101091"/>
            <a:ext cx="339896" cy="339896"/>
          </a:xfrm>
          <a:prstGeom prst="rect">
            <a:avLst/>
          </a:prstGeom>
        </p:spPr>
      </p:pic>
      <p:pic>
        <p:nvPicPr>
          <p:cNvPr id="47" name="Picture 46">
            <a:extLst>
              <a:ext uri="{FF2B5EF4-FFF2-40B4-BE49-F238E27FC236}">
                <a16:creationId xmlns:a16="http://schemas.microsoft.com/office/drawing/2014/main" id="{8AFFC07A-EEE1-924D-8843-141E7123A002}"/>
              </a:ext>
            </a:extLst>
          </p:cNvPr>
          <p:cNvPicPr>
            <a:picLocks noChangeAspect="1"/>
          </p:cNvPicPr>
          <p:nvPr/>
        </p:nvPicPr>
        <p:blipFill>
          <a:blip r:embed="rId20"/>
          <a:stretch>
            <a:fillRect/>
          </a:stretch>
        </p:blipFill>
        <p:spPr>
          <a:xfrm>
            <a:off x="1127683" y="4866243"/>
            <a:ext cx="339896" cy="339896"/>
          </a:xfrm>
          <a:prstGeom prst="rect">
            <a:avLst/>
          </a:prstGeom>
        </p:spPr>
      </p:pic>
      <p:pic>
        <p:nvPicPr>
          <p:cNvPr id="57" name="Picture 56" descr="Bottom line.tiff">
            <a:extLst>
              <a:ext uri="{FF2B5EF4-FFF2-40B4-BE49-F238E27FC236}">
                <a16:creationId xmlns:a16="http://schemas.microsoft.com/office/drawing/2014/main" id="{4FDEEEAD-ED2F-374A-BE22-F3E3B8CA6513}"/>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65" name="Group 11">
            <a:extLst>
              <a:ext uri="{FF2B5EF4-FFF2-40B4-BE49-F238E27FC236}">
                <a16:creationId xmlns:a16="http://schemas.microsoft.com/office/drawing/2014/main" id="{38E66DC9-8E2D-A94E-A017-775946CF369A}"/>
              </a:ext>
            </a:extLst>
          </p:cNvPr>
          <p:cNvGrpSpPr/>
          <p:nvPr/>
        </p:nvGrpSpPr>
        <p:grpSpPr>
          <a:xfrm>
            <a:off x="1168058" y="2348347"/>
            <a:ext cx="2261955" cy="3254838"/>
            <a:chOff x="769436" y="2328032"/>
            <a:chExt cx="2261955" cy="3254838"/>
          </a:xfrm>
        </p:grpSpPr>
        <p:sp>
          <p:nvSpPr>
            <p:cNvPr id="66" name="TextBox 65">
              <a:extLst>
                <a:ext uri="{FF2B5EF4-FFF2-40B4-BE49-F238E27FC236}">
                  <a16:creationId xmlns:a16="http://schemas.microsoft.com/office/drawing/2014/main" id="{57322535-3708-FC48-9E39-B2FC8D81044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67" name="TextBox 66">
              <a:extLst>
                <a:ext uri="{FF2B5EF4-FFF2-40B4-BE49-F238E27FC236}">
                  <a16:creationId xmlns:a16="http://schemas.microsoft.com/office/drawing/2014/main" id="{29E6BD25-89C6-144A-8D9C-EE5E9A7E7463}"/>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68" name="TextBox 67">
              <a:extLst>
                <a:ext uri="{FF2B5EF4-FFF2-40B4-BE49-F238E27FC236}">
                  <a16:creationId xmlns:a16="http://schemas.microsoft.com/office/drawing/2014/main" id="{EF50B880-4C75-7444-93DE-7D01A16E1B81}"/>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69" name="Group 26">
              <a:extLst>
                <a:ext uri="{FF2B5EF4-FFF2-40B4-BE49-F238E27FC236}">
                  <a16:creationId xmlns:a16="http://schemas.microsoft.com/office/drawing/2014/main" id="{52FC86F6-6803-664B-B196-41116BF6476E}"/>
                </a:ext>
              </a:extLst>
            </p:cNvPr>
            <p:cNvGrpSpPr/>
            <p:nvPr/>
          </p:nvGrpSpPr>
          <p:grpSpPr>
            <a:xfrm>
              <a:off x="771545" y="4971050"/>
              <a:ext cx="2250576" cy="235185"/>
              <a:chOff x="780815" y="4359184"/>
              <a:chExt cx="2276592" cy="235185"/>
            </a:xfrm>
          </p:grpSpPr>
          <p:sp>
            <p:nvSpPr>
              <p:cNvPr id="72" name="Rectangle 71">
                <a:extLst>
                  <a:ext uri="{FF2B5EF4-FFF2-40B4-BE49-F238E27FC236}">
                    <a16:creationId xmlns:a16="http://schemas.microsoft.com/office/drawing/2014/main" id="{E9DC5D13-2DA8-D743-91B6-C9093DFF2904}"/>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73" name="Picture 72" descr="infoicon.psd">
                <a:hlinkClick r:id="" action="ppaction://noaction"/>
                <a:extLst>
                  <a:ext uri="{FF2B5EF4-FFF2-40B4-BE49-F238E27FC236}">
                    <a16:creationId xmlns:a16="http://schemas.microsoft.com/office/drawing/2014/main" id="{AE99B9FD-F5A0-2B49-96C9-1499482632E6}"/>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70" name="Picture 69" descr="homeicon.psd">
              <a:hlinkClick r:id="rId5" action="ppaction://hlinksldjump"/>
              <a:extLst>
                <a:ext uri="{FF2B5EF4-FFF2-40B4-BE49-F238E27FC236}">
                  <a16:creationId xmlns:a16="http://schemas.microsoft.com/office/drawing/2014/main" id="{DC97303E-2893-244A-98BB-98EECB40C3B8}"/>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71" name="Picture 70" descr="worldicon.psd">
              <a:hlinkClick r:id="rId7"/>
              <a:extLst>
                <a:ext uri="{FF2B5EF4-FFF2-40B4-BE49-F238E27FC236}">
                  <a16:creationId xmlns:a16="http://schemas.microsoft.com/office/drawing/2014/main" id="{F4A9DE0E-4DB2-5340-B63B-7DBB5AFB96D4}"/>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74" name="Right Arrow 73">
            <a:extLst>
              <a:ext uri="{FF2B5EF4-FFF2-40B4-BE49-F238E27FC236}">
                <a16:creationId xmlns:a16="http://schemas.microsoft.com/office/drawing/2014/main" id="{90962050-42D5-1048-9C3F-0AD92ACA6E38}"/>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5" name="Picture 74" descr="Iphone template.tiff">
            <a:extLst>
              <a:ext uri="{FF2B5EF4-FFF2-40B4-BE49-F238E27FC236}">
                <a16:creationId xmlns:a16="http://schemas.microsoft.com/office/drawing/2014/main" id="{F4227B08-FEB6-D04E-B674-C90B74CEBED5}"/>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76" name="Group 24">
            <a:extLst>
              <a:ext uri="{FF2B5EF4-FFF2-40B4-BE49-F238E27FC236}">
                <a16:creationId xmlns:a16="http://schemas.microsoft.com/office/drawing/2014/main" id="{0A5148C2-68D6-264D-97CB-87CCF62216AE}"/>
              </a:ext>
            </a:extLst>
          </p:cNvPr>
          <p:cNvGrpSpPr/>
          <p:nvPr/>
        </p:nvGrpSpPr>
        <p:grpSpPr>
          <a:xfrm>
            <a:off x="1170167" y="2348347"/>
            <a:ext cx="2259846" cy="3254838"/>
            <a:chOff x="771545" y="2328032"/>
            <a:chExt cx="2259846" cy="2878203"/>
          </a:xfrm>
        </p:grpSpPr>
        <p:sp>
          <p:nvSpPr>
            <p:cNvPr id="77" name="TextBox 76">
              <a:extLst>
                <a:ext uri="{FF2B5EF4-FFF2-40B4-BE49-F238E27FC236}">
                  <a16:creationId xmlns:a16="http://schemas.microsoft.com/office/drawing/2014/main" id="{F21E3D55-891E-8345-B65A-BDDF01134E42}"/>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My Groups</a:t>
              </a:r>
            </a:p>
          </p:txBody>
        </p:sp>
        <p:sp>
          <p:nvSpPr>
            <p:cNvPr id="78" name="Rectangle 77">
              <a:extLst>
                <a:ext uri="{FF2B5EF4-FFF2-40B4-BE49-F238E27FC236}">
                  <a16:creationId xmlns:a16="http://schemas.microsoft.com/office/drawing/2014/main" id="{BFE0BBCD-1297-2346-A492-B7E1FAE7CFF0}"/>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79" name="TextBox 78">
            <a:hlinkClick r:id="rId21" action="ppaction://hlinksldjump"/>
            <a:extLst>
              <a:ext uri="{FF2B5EF4-FFF2-40B4-BE49-F238E27FC236}">
                <a16:creationId xmlns:a16="http://schemas.microsoft.com/office/drawing/2014/main" id="{49CC3585-5F2D-D64C-B972-533BC388EE41}"/>
              </a:ext>
            </a:extLst>
          </p:cNvPr>
          <p:cNvSpPr txBox="1"/>
          <p:nvPr/>
        </p:nvSpPr>
        <p:spPr>
          <a:xfrm>
            <a:off x="1174516" y="2619946"/>
            <a:ext cx="225549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 New Group</a:t>
            </a:r>
          </a:p>
        </p:txBody>
      </p:sp>
      <p:pic>
        <p:nvPicPr>
          <p:cNvPr id="80" name="Picture 79">
            <a:hlinkClick r:id="rId22" action="ppaction://hlinksldjump"/>
            <a:extLst>
              <a:ext uri="{FF2B5EF4-FFF2-40B4-BE49-F238E27FC236}">
                <a16:creationId xmlns:a16="http://schemas.microsoft.com/office/drawing/2014/main" id="{56194BC8-839A-C542-9F08-D51931925178}"/>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81" name="Picture 80">
            <a:hlinkClick r:id="rId13"/>
            <a:extLst>
              <a:ext uri="{FF2B5EF4-FFF2-40B4-BE49-F238E27FC236}">
                <a16:creationId xmlns:a16="http://schemas.microsoft.com/office/drawing/2014/main" id="{33F21987-06FC-FD4D-80D7-55BA0E6BC4CE}"/>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82" name="Picture 81">
            <a:hlinkClick r:id="rId15"/>
            <a:extLst>
              <a:ext uri="{FF2B5EF4-FFF2-40B4-BE49-F238E27FC236}">
                <a16:creationId xmlns:a16="http://schemas.microsoft.com/office/drawing/2014/main" id="{73172132-4BCD-C641-9327-15D728D23A53}"/>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83" name="Picture 82">
            <a:hlinkClick r:id="rId17" action="ppaction://hlinksldjump"/>
            <a:extLst>
              <a:ext uri="{FF2B5EF4-FFF2-40B4-BE49-F238E27FC236}">
                <a16:creationId xmlns:a16="http://schemas.microsoft.com/office/drawing/2014/main" id="{D7BEF685-D356-0E4A-9A27-98A82892210D}"/>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85" name="TextBox 84">
            <a:hlinkClick r:id="rId11" action="ppaction://hlinksldjump"/>
            <a:extLst>
              <a:ext uri="{FF2B5EF4-FFF2-40B4-BE49-F238E27FC236}">
                <a16:creationId xmlns:a16="http://schemas.microsoft.com/office/drawing/2014/main" id="{3CF41AF9-7AD8-3D44-B6A0-E249913B5AAD}"/>
              </a:ext>
            </a:extLst>
          </p:cNvPr>
          <p:cNvSpPr txBox="1"/>
          <p:nvPr/>
        </p:nvSpPr>
        <p:spPr>
          <a:xfrm>
            <a:off x="1181053" y="2929186"/>
            <a:ext cx="224896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Groups</a:t>
            </a:r>
          </a:p>
        </p:txBody>
      </p:sp>
      <p:sp>
        <p:nvSpPr>
          <p:cNvPr id="86" name="TextBox 85">
            <a:hlinkClick r:id="rId23" action="ppaction://hlinksldjump"/>
            <a:extLst>
              <a:ext uri="{FF2B5EF4-FFF2-40B4-BE49-F238E27FC236}">
                <a16:creationId xmlns:a16="http://schemas.microsoft.com/office/drawing/2014/main" id="{B4C27F28-C797-D04A-905D-796118D5E5D0}"/>
              </a:ext>
            </a:extLst>
          </p:cNvPr>
          <p:cNvSpPr txBox="1"/>
          <p:nvPr/>
        </p:nvSpPr>
        <p:spPr>
          <a:xfrm>
            <a:off x="2056797" y="3237203"/>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A</a:t>
            </a:r>
          </a:p>
        </p:txBody>
      </p:sp>
      <p:sp>
        <p:nvSpPr>
          <p:cNvPr id="87" name="TextBox 86">
            <a:hlinkClick r:id="rId11" action="ppaction://hlinksldjump"/>
            <a:extLst>
              <a:ext uri="{FF2B5EF4-FFF2-40B4-BE49-F238E27FC236}">
                <a16:creationId xmlns:a16="http://schemas.microsoft.com/office/drawing/2014/main" id="{E3E2C39C-D5DE-1A48-9E58-1A0234087979}"/>
              </a:ext>
            </a:extLst>
          </p:cNvPr>
          <p:cNvSpPr txBox="1"/>
          <p:nvPr/>
        </p:nvSpPr>
        <p:spPr>
          <a:xfrm>
            <a:off x="2069879" y="3531287"/>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B</a:t>
            </a:r>
          </a:p>
        </p:txBody>
      </p:sp>
      <p:sp>
        <p:nvSpPr>
          <p:cNvPr id="88" name="TextBox 87">
            <a:hlinkClick r:id="rId11" action="ppaction://hlinksldjump"/>
            <a:extLst>
              <a:ext uri="{FF2B5EF4-FFF2-40B4-BE49-F238E27FC236}">
                <a16:creationId xmlns:a16="http://schemas.microsoft.com/office/drawing/2014/main" id="{15B5F81A-4896-5A41-A08E-3A717890F806}"/>
              </a:ext>
            </a:extLst>
          </p:cNvPr>
          <p:cNvSpPr txBox="1"/>
          <p:nvPr/>
        </p:nvSpPr>
        <p:spPr>
          <a:xfrm>
            <a:off x="2067993" y="3837087"/>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C</a:t>
            </a:r>
          </a:p>
        </p:txBody>
      </p:sp>
      <p:sp>
        <p:nvSpPr>
          <p:cNvPr id="89" name="TextBox 88">
            <a:hlinkClick r:id="rId11" action="ppaction://hlinksldjump"/>
            <a:extLst>
              <a:ext uri="{FF2B5EF4-FFF2-40B4-BE49-F238E27FC236}">
                <a16:creationId xmlns:a16="http://schemas.microsoft.com/office/drawing/2014/main" id="{BB0BCB5A-C172-3C41-9BCA-F3F7FD4B5B9B}"/>
              </a:ext>
            </a:extLst>
          </p:cNvPr>
          <p:cNvSpPr txBox="1"/>
          <p:nvPr/>
        </p:nvSpPr>
        <p:spPr>
          <a:xfrm>
            <a:off x="2065642" y="4132157"/>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D</a:t>
            </a:r>
          </a:p>
        </p:txBody>
      </p:sp>
      <p:sp>
        <p:nvSpPr>
          <p:cNvPr id="92" name="TextBox 91">
            <a:extLst>
              <a:ext uri="{FF2B5EF4-FFF2-40B4-BE49-F238E27FC236}">
                <a16:creationId xmlns:a16="http://schemas.microsoft.com/office/drawing/2014/main" id="{AA47D249-F731-C346-A9B2-D015DE7A2893}"/>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Create New Groups</a:t>
            </a:r>
          </a:p>
          <a:p>
            <a:pPr marL="171450" indent="-171450">
              <a:buFontTx/>
              <a:buChar char="-"/>
            </a:pPr>
            <a:r>
              <a:rPr lang="en-US" sz="1200" dirty="0"/>
              <a:t>Manage Groups</a:t>
            </a:r>
          </a:p>
        </p:txBody>
      </p:sp>
      <p:sp>
        <p:nvSpPr>
          <p:cNvPr id="2" name="TextBox 1">
            <a:extLst>
              <a:ext uri="{FF2B5EF4-FFF2-40B4-BE49-F238E27FC236}">
                <a16:creationId xmlns:a16="http://schemas.microsoft.com/office/drawing/2014/main" id="{715D068C-3F2B-0D4C-8DDC-629F633F0249}"/>
              </a:ext>
            </a:extLst>
          </p:cNvPr>
          <p:cNvSpPr txBox="1"/>
          <p:nvPr/>
        </p:nvSpPr>
        <p:spPr>
          <a:xfrm>
            <a:off x="7527553" y="1156784"/>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users to create and view data by groups. This also allows users to add share data with a group of users. From this screen users can view groups, edit groups or create a new group.</a:t>
            </a:r>
          </a:p>
        </p:txBody>
      </p:sp>
    </p:spTree>
    <p:extLst>
      <p:ext uri="{BB962C8B-B14F-4D97-AF65-F5344CB8AC3E}">
        <p14:creationId xmlns:p14="http://schemas.microsoft.com/office/powerpoint/2010/main" val="265815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Share Data Drop-Down Menu &gt; My Groups &gt; Group A</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Group A</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hlinkClick r:id="rId10"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1"/>
          <a:stretch>
            <a:fillRect/>
          </a:stretch>
        </p:blipFill>
        <p:spPr>
          <a:xfrm>
            <a:off x="3176039" y="2342652"/>
            <a:ext cx="256413" cy="255362"/>
          </a:xfrm>
          <a:prstGeom prst="rect">
            <a:avLst/>
          </a:prstGeom>
        </p:spPr>
      </p:pic>
      <p:pic>
        <p:nvPicPr>
          <p:cNvPr id="55" name="Picture 54">
            <a:hlinkClick r:id="rId12"/>
            <a:extLst>
              <a:ext uri="{FF2B5EF4-FFF2-40B4-BE49-F238E27FC236}">
                <a16:creationId xmlns:a16="http://schemas.microsoft.com/office/drawing/2014/main" id="{5D94CA9E-E873-5740-BA66-2B9CCE04894D}"/>
              </a:ext>
            </a:extLst>
          </p:cNvPr>
          <p:cNvPicPr>
            <a:picLocks noChangeAspect="1"/>
          </p:cNvPicPr>
          <p:nvPr/>
        </p:nvPicPr>
        <p:blipFill>
          <a:blip r:embed="rId13"/>
          <a:stretch>
            <a:fillRect/>
          </a:stretch>
        </p:blipFill>
        <p:spPr>
          <a:xfrm>
            <a:off x="3181713" y="5307786"/>
            <a:ext cx="242694" cy="241700"/>
          </a:xfrm>
          <a:prstGeom prst="rect">
            <a:avLst/>
          </a:prstGeom>
        </p:spPr>
      </p:pic>
      <p:pic>
        <p:nvPicPr>
          <p:cNvPr id="56" name="Picture 55">
            <a:hlinkClick r:id="rId14"/>
            <a:extLst>
              <a:ext uri="{FF2B5EF4-FFF2-40B4-BE49-F238E27FC236}">
                <a16:creationId xmlns:a16="http://schemas.microsoft.com/office/drawing/2014/main" id="{3DAD89EE-2790-724E-947E-28FE5000C5A9}"/>
              </a:ext>
            </a:extLst>
          </p:cNvPr>
          <p:cNvPicPr>
            <a:picLocks noChangeAspect="1"/>
          </p:cNvPicPr>
          <p:nvPr/>
        </p:nvPicPr>
        <p:blipFill>
          <a:blip r:embed="rId15"/>
          <a:stretch>
            <a:fillRect/>
          </a:stretch>
        </p:blipFill>
        <p:spPr>
          <a:xfrm>
            <a:off x="1196816" y="5308855"/>
            <a:ext cx="242696" cy="241701"/>
          </a:xfrm>
          <a:prstGeom prst="rect">
            <a:avLst/>
          </a:prstGeom>
        </p:spPr>
      </p:pic>
      <p:pic>
        <p:nvPicPr>
          <p:cNvPr id="57" name="Picture 56">
            <a:hlinkClick r:id="rId16"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7"/>
          <a:stretch>
            <a:fillRect/>
          </a:stretch>
        </p:blipFill>
        <p:spPr>
          <a:xfrm>
            <a:off x="1199590" y="2344017"/>
            <a:ext cx="255042" cy="253997"/>
          </a:xfrm>
          <a:prstGeom prst="rect">
            <a:avLst/>
          </a:prstGeom>
        </p:spPr>
      </p:pic>
      <p:sp>
        <p:nvSpPr>
          <p:cNvPr id="50" name="TextBox 49">
            <a:hlinkClick r:id="rId18" action="ppaction://hlinksldjump"/>
            <a:extLst>
              <a:ext uri="{FF2B5EF4-FFF2-40B4-BE49-F238E27FC236}">
                <a16:creationId xmlns:a16="http://schemas.microsoft.com/office/drawing/2014/main" id="{D6AB5F93-E7D4-C446-90DA-944B635B2523}"/>
              </a:ext>
            </a:extLst>
          </p:cNvPr>
          <p:cNvSpPr txBox="1"/>
          <p:nvPr/>
        </p:nvSpPr>
        <p:spPr>
          <a:xfrm>
            <a:off x="2047525" y="2934380"/>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A</a:t>
            </a:r>
          </a:p>
        </p:txBody>
      </p:sp>
      <p:sp>
        <p:nvSpPr>
          <p:cNvPr id="51" name="TextBox 50">
            <a:hlinkClick r:id="rId18" action="ppaction://hlinksldjump"/>
            <a:extLst>
              <a:ext uri="{FF2B5EF4-FFF2-40B4-BE49-F238E27FC236}">
                <a16:creationId xmlns:a16="http://schemas.microsoft.com/office/drawing/2014/main" id="{FEFDADD9-B9D2-2842-A5F6-58978E3C7E70}"/>
              </a:ext>
            </a:extLst>
          </p:cNvPr>
          <p:cNvSpPr txBox="1"/>
          <p:nvPr/>
        </p:nvSpPr>
        <p:spPr>
          <a:xfrm>
            <a:off x="2060607" y="3228464"/>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B</a:t>
            </a:r>
          </a:p>
        </p:txBody>
      </p:sp>
      <p:sp>
        <p:nvSpPr>
          <p:cNvPr id="52" name="TextBox 51">
            <a:hlinkClick r:id="rId18" action="ppaction://hlinksldjump"/>
            <a:extLst>
              <a:ext uri="{FF2B5EF4-FFF2-40B4-BE49-F238E27FC236}">
                <a16:creationId xmlns:a16="http://schemas.microsoft.com/office/drawing/2014/main" id="{84DA2EB8-57BA-0A43-A71C-D9EDC0E8909A}"/>
              </a:ext>
            </a:extLst>
          </p:cNvPr>
          <p:cNvSpPr txBox="1"/>
          <p:nvPr/>
        </p:nvSpPr>
        <p:spPr>
          <a:xfrm>
            <a:off x="2058721" y="3534264"/>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C</a:t>
            </a:r>
          </a:p>
        </p:txBody>
      </p:sp>
      <p:sp>
        <p:nvSpPr>
          <p:cNvPr id="58" name="TextBox 57">
            <a:hlinkClick r:id="rId18" action="ppaction://hlinksldjump"/>
            <a:extLst>
              <a:ext uri="{FF2B5EF4-FFF2-40B4-BE49-F238E27FC236}">
                <a16:creationId xmlns:a16="http://schemas.microsoft.com/office/drawing/2014/main" id="{EF4FA381-3F8F-9F4A-9B7C-CA030E271034}"/>
              </a:ext>
            </a:extLst>
          </p:cNvPr>
          <p:cNvSpPr txBox="1"/>
          <p:nvPr/>
        </p:nvSpPr>
        <p:spPr>
          <a:xfrm>
            <a:off x="2056370" y="3829334"/>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New Member</a:t>
            </a:r>
          </a:p>
        </p:txBody>
      </p:sp>
      <p:sp>
        <p:nvSpPr>
          <p:cNvPr id="49" name="TextBox 48">
            <a:hlinkClick r:id="rId18" action="ppaction://hlinksldjump"/>
            <a:extLst>
              <a:ext uri="{FF2B5EF4-FFF2-40B4-BE49-F238E27FC236}">
                <a16:creationId xmlns:a16="http://schemas.microsoft.com/office/drawing/2014/main" id="{D50090AE-CB50-5F42-8ED2-FF29FF5DDE04}"/>
              </a:ext>
            </a:extLst>
          </p:cNvPr>
          <p:cNvSpPr txBox="1"/>
          <p:nvPr/>
        </p:nvSpPr>
        <p:spPr>
          <a:xfrm>
            <a:off x="1171781" y="2626363"/>
            <a:ext cx="224896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A</a:t>
            </a:r>
          </a:p>
        </p:txBody>
      </p:sp>
      <p:sp>
        <p:nvSpPr>
          <p:cNvPr id="30" name="TextBox 29">
            <a:hlinkClick r:id="rId18" action="ppaction://hlinksldjump"/>
            <a:extLst>
              <a:ext uri="{FF2B5EF4-FFF2-40B4-BE49-F238E27FC236}">
                <a16:creationId xmlns:a16="http://schemas.microsoft.com/office/drawing/2014/main" id="{AE655F5F-6FC5-214C-9136-F97CD92380FC}"/>
              </a:ext>
            </a:extLst>
          </p:cNvPr>
          <p:cNvSpPr txBox="1"/>
          <p:nvPr/>
        </p:nvSpPr>
        <p:spPr>
          <a:xfrm>
            <a:off x="2056369" y="4108548"/>
            <a:ext cx="136886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Settings</a:t>
            </a:r>
          </a:p>
        </p:txBody>
      </p:sp>
      <p:sp>
        <p:nvSpPr>
          <p:cNvPr id="45" name="TextBox 44">
            <a:extLst>
              <a:ext uri="{FF2B5EF4-FFF2-40B4-BE49-F238E27FC236}">
                <a16:creationId xmlns:a16="http://schemas.microsoft.com/office/drawing/2014/main" id="{7855FCB2-569F-9D4C-91C8-9B113FD7D678}"/>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Edit Members</a:t>
            </a:r>
          </a:p>
          <a:p>
            <a:pPr marL="171450" indent="-171450">
              <a:buFontTx/>
              <a:buChar char="-"/>
            </a:pPr>
            <a:r>
              <a:rPr lang="en-US" sz="1200" dirty="0"/>
              <a:t>Change Group Settings</a:t>
            </a:r>
          </a:p>
          <a:p>
            <a:pPr marL="171450" indent="-171450">
              <a:buFontTx/>
              <a:buChar char="-"/>
            </a:pPr>
            <a:endParaRPr lang="en-US" sz="1200" dirty="0"/>
          </a:p>
        </p:txBody>
      </p:sp>
      <p:sp>
        <p:nvSpPr>
          <p:cNvPr id="2" name="TextBox 1">
            <a:extLst>
              <a:ext uri="{FF2B5EF4-FFF2-40B4-BE49-F238E27FC236}">
                <a16:creationId xmlns:a16="http://schemas.microsoft.com/office/drawing/2014/main" id="{B9963965-6EED-834F-A565-234FB1A901F7}"/>
              </a:ext>
            </a:extLst>
          </p:cNvPr>
          <p:cNvSpPr txBox="1"/>
          <p:nvPr/>
        </p:nvSpPr>
        <p:spPr>
          <a:xfrm>
            <a:off x="7527553" y="1081888"/>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When a group is selected, users can be added to the group, in addition settings and info about the group can be edited. </a:t>
            </a:r>
          </a:p>
        </p:txBody>
      </p:sp>
    </p:spTree>
    <p:extLst>
      <p:ext uri="{BB962C8B-B14F-4D97-AF65-F5344CB8AC3E}">
        <p14:creationId xmlns:p14="http://schemas.microsoft.com/office/powerpoint/2010/main" val="298791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734801" cy="1143000"/>
          </a:xfrm>
        </p:spPr>
        <p:txBody>
          <a:bodyPr>
            <a:noAutofit/>
          </a:bodyPr>
          <a:lstStyle/>
          <a:p>
            <a:r>
              <a:rPr lang="en-US" sz="3600" dirty="0"/>
              <a:t>Main Screen &gt; Share Data Drop-Down Menu &gt; Public Groups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Public Groups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60" name="TextBox 59">
            <a:hlinkClick r:id="rId10" action="ppaction://hlinksldjump"/>
            <a:extLst>
              <a:ext uri="{FF2B5EF4-FFF2-40B4-BE49-F238E27FC236}">
                <a16:creationId xmlns:a16="http://schemas.microsoft.com/office/drawing/2014/main" id="{651E85B9-89BB-E34D-9410-0606226C17FD}"/>
              </a:ext>
            </a:extLst>
          </p:cNvPr>
          <p:cNvSpPr txBox="1"/>
          <p:nvPr/>
        </p:nvSpPr>
        <p:spPr>
          <a:xfrm>
            <a:off x="1177287" y="2641673"/>
            <a:ext cx="2243455"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(Search)</a:t>
            </a:r>
          </a:p>
        </p:txBody>
      </p:sp>
      <p:pic>
        <p:nvPicPr>
          <p:cNvPr id="52" name="Picture 51">
            <a:hlinkClick r:id="rId11" action="ppaction://hlinksldjump"/>
            <a:extLst>
              <a:ext uri="{FF2B5EF4-FFF2-40B4-BE49-F238E27FC236}">
                <a16:creationId xmlns:a16="http://schemas.microsoft.com/office/drawing/2014/main" id="{2510EF2A-45A0-F749-B54F-C1EE977F8F9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383C539B-9A5A-8B44-91CE-4CB1F88175D8}"/>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14FDDC54-80F5-B041-960D-F0D186674341}"/>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6" name="Picture 55">
            <a:hlinkClick r:id="rId17" action="ppaction://hlinksldjump"/>
            <a:extLst>
              <a:ext uri="{FF2B5EF4-FFF2-40B4-BE49-F238E27FC236}">
                <a16:creationId xmlns:a16="http://schemas.microsoft.com/office/drawing/2014/main" id="{CD116757-866A-C74D-94DB-EF651699DA4D}"/>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57" name="TextBox 56">
            <a:hlinkClick r:id="rId10" action="ppaction://hlinksldjump"/>
            <a:extLst>
              <a:ext uri="{FF2B5EF4-FFF2-40B4-BE49-F238E27FC236}">
                <a16:creationId xmlns:a16="http://schemas.microsoft.com/office/drawing/2014/main" id="{EB7C9264-D659-E043-81AB-678A93C41CF3}"/>
              </a:ext>
            </a:extLst>
          </p:cNvPr>
          <p:cNvSpPr txBox="1"/>
          <p:nvPr/>
        </p:nvSpPr>
        <p:spPr>
          <a:xfrm>
            <a:off x="1480345" y="295675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B-Pass </a:t>
            </a:r>
          </a:p>
        </p:txBody>
      </p:sp>
      <p:sp>
        <p:nvSpPr>
          <p:cNvPr id="65" name="TextBox 64">
            <a:hlinkClick r:id="rId10" action="ppaction://hlinksldjump"/>
            <a:extLst>
              <a:ext uri="{FF2B5EF4-FFF2-40B4-BE49-F238E27FC236}">
                <a16:creationId xmlns:a16="http://schemas.microsoft.com/office/drawing/2014/main" id="{BE9388EB-9A01-894F-9FDD-8D73B5EB56B3}"/>
              </a:ext>
            </a:extLst>
          </p:cNvPr>
          <p:cNvSpPr txBox="1"/>
          <p:nvPr/>
        </p:nvSpPr>
        <p:spPr>
          <a:xfrm>
            <a:off x="1465423" y="330605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Red Mountain Pass</a:t>
            </a:r>
          </a:p>
        </p:txBody>
      </p:sp>
      <p:sp>
        <p:nvSpPr>
          <p:cNvPr id="66" name="TextBox 65">
            <a:hlinkClick r:id="rId10" action="ppaction://hlinksldjump"/>
            <a:extLst>
              <a:ext uri="{FF2B5EF4-FFF2-40B4-BE49-F238E27FC236}">
                <a16:creationId xmlns:a16="http://schemas.microsoft.com/office/drawing/2014/main" id="{4754FE1D-E542-F04E-9E5F-E36FE8A6E1C5}"/>
              </a:ext>
            </a:extLst>
          </p:cNvPr>
          <p:cNvSpPr txBox="1"/>
          <p:nvPr/>
        </p:nvSpPr>
        <p:spPr>
          <a:xfrm>
            <a:off x="1480345" y="364392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Loveland Pass Riders</a:t>
            </a:r>
          </a:p>
        </p:txBody>
      </p:sp>
      <p:sp>
        <p:nvSpPr>
          <p:cNvPr id="67" name="TextBox 66">
            <a:hlinkClick r:id="rId10" action="ppaction://hlinksldjump"/>
            <a:extLst>
              <a:ext uri="{FF2B5EF4-FFF2-40B4-BE49-F238E27FC236}">
                <a16:creationId xmlns:a16="http://schemas.microsoft.com/office/drawing/2014/main" id="{84B77B09-94C7-024A-8C18-E848A6F9AC52}"/>
              </a:ext>
            </a:extLst>
          </p:cNvPr>
          <p:cNvSpPr txBox="1"/>
          <p:nvPr/>
        </p:nvSpPr>
        <p:spPr>
          <a:xfrm>
            <a:off x="1476849" y="401674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CMC Members</a:t>
            </a:r>
          </a:p>
        </p:txBody>
      </p:sp>
      <p:sp>
        <p:nvSpPr>
          <p:cNvPr id="69" name="TextBox 68">
            <a:extLst>
              <a:ext uri="{FF2B5EF4-FFF2-40B4-BE49-F238E27FC236}">
                <a16:creationId xmlns:a16="http://schemas.microsoft.com/office/drawing/2014/main" id="{B1DBA743-DFA5-D148-9BEE-8B8BFED7D79D}"/>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A comprehensive list of the public groups for data sharing</a:t>
            </a:r>
          </a:p>
          <a:p>
            <a:pPr marL="171450" indent="-171450">
              <a:buFontTx/>
              <a:buChar char="-"/>
            </a:pPr>
            <a:r>
              <a:rPr lang="en-US" sz="1200" dirty="0"/>
              <a:t>Search bar on top </a:t>
            </a:r>
          </a:p>
        </p:txBody>
      </p:sp>
      <p:sp>
        <p:nvSpPr>
          <p:cNvPr id="2" name="TextBox 1">
            <a:extLst>
              <a:ext uri="{FF2B5EF4-FFF2-40B4-BE49-F238E27FC236}">
                <a16:creationId xmlns:a16="http://schemas.microsoft.com/office/drawing/2014/main" id="{B9F87E25-A78F-424C-AA3F-C470A0B78038}"/>
              </a:ext>
            </a:extLst>
          </p:cNvPr>
          <p:cNvSpPr txBox="1"/>
          <p:nvPr/>
        </p:nvSpPr>
        <p:spPr>
          <a:xfrm>
            <a:off x="7527553" y="1198658"/>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These are groups for public places, organizations, and groups, that wish to share data via a common location. They can be joined by anyone, and the data is collected and shared via group members in a folder or toggle bar for the group.</a:t>
            </a:r>
          </a:p>
        </p:txBody>
      </p:sp>
    </p:spTree>
    <p:extLst>
      <p:ext uri="{BB962C8B-B14F-4D97-AF65-F5344CB8AC3E}">
        <p14:creationId xmlns:p14="http://schemas.microsoft.com/office/powerpoint/2010/main" val="785534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506201" cy="1143000"/>
          </a:xfrm>
        </p:spPr>
        <p:txBody>
          <a:bodyPr>
            <a:noAutofit/>
          </a:bodyPr>
          <a:lstStyle/>
          <a:p>
            <a:r>
              <a:rPr lang="en-US" sz="2400" dirty="0"/>
              <a:t>Main Screen &gt; Share Data Drop-Down Menu &gt; Avalanche Centers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Centers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9" name="TextBox 58">
            <a:hlinkClick r:id="rId10" action="ppaction://hlinksldjump"/>
            <a:extLst>
              <a:ext uri="{FF2B5EF4-FFF2-40B4-BE49-F238E27FC236}">
                <a16:creationId xmlns:a16="http://schemas.microsoft.com/office/drawing/2014/main" id="{BC1EDAD7-3B06-2C4B-B5FD-ECDB2C32887E}"/>
              </a:ext>
            </a:extLst>
          </p:cNvPr>
          <p:cNvSpPr txBox="1"/>
          <p:nvPr/>
        </p:nvSpPr>
        <p:spPr>
          <a:xfrm>
            <a:off x="1463124" y="290626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CAIC</a:t>
            </a:r>
          </a:p>
        </p:txBody>
      </p:sp>
      <p:sp>
        <p:nvSpPr>
          <p:cNvPr id="60" name="TextBox 59">
            <a:hlinkClick r:id="rId10" action="ppaction://hlinksldjump"/>
            <a:extLst>
              <a:ext uri="{FF2B5EF4-FFF2-40B4-BE49-F238E27FC236}">
                <a16:creationId xmlns:a16="http://schemas.microsoft.com/office/drawing/2014/main" id="{651E85B9-89BB-E34D-9410-0606226C17FD}"/>
              </a:ext>
            </a:extLst>
          </p:cNvPr>
          <p:cNvSpPr txBox="1"/>
          <p:nvPr/>
        </p:nvSpPr>
        <p:spPr>
          <a:xfrm>
            <a:off x="1463124" y="320880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UAC</a:t>
            </a:r>
          </a:p>
        </p:txBody>
      </p:sp>
      <p:sp>
        <p:nvSpPr>
          <p:cNvPr id="61" name="TextBox 60">
            <a:hlinkClick r:id="rId10" action="ppaction://hlinksldjump"/>
            <a:extLst>
              <a:ext uri="{FF2B5EF4-FFF2-40B4-BE49-F238E27FC236}">
                <a16:creationId xmlns:a16="http://schemas.microsoft.com/office/drawing/2014/main" id="{F5447C94-84E8-9E4F-9633-07700F1C7A1D}"/>
              </a:ext>
            </a:extLst>
          </p:cNvPr>
          <p:cNvSpPr txBox="1"/>
          <p:nvPr/>
        </p:nvSpPr>
        <p:spPr>
          <a:xfrm>
            <a:off x="1154333" y="2601105"/>
            <a:ext cx="2275680"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(Search)</a:t>
            </a:r>
          </a:p>
        </p:txBody>
      </p:sp>
      <p:sp>
        <p:nvSpPr>
          <p:cNvPr id="62" name="TextBox 61">
            <a:hlinkClick r:id="rId10" action="ppaction://hlinksldjump"/>
            <a:extLst>
              <a:ext uri="{FF2B5EF4-FFF2-40B4-BE49-F238E27FC236}">
                <a16:creationId xmlns:a16="http://schemas.microsoft.com/office/drawing/2014/main" id="{C0099FDC-64F9-2A4D-93C7-6A891433C105}"/>
              </a:ext>
            </a:extLst>
          </p:cNvPr>
          <p:cNvSpPr txBox="1"/>
          <p:nvPr/>
        </p:nvSpPr>
        <p:spPr>
          <a:xfrm>
            <a:off x="1454632" y="350873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NWAC</a:t>
            </a:r>
          </a:p>
        </p:txBody>
      </p:sp>
      <p:pic>
        <p:nvPicPr>
          <p:cNvPr id="52" name="Picture 51">
            <a:hlinkClick r:id="rId11" action="ppaction://hlinksldjump"/>
            <a:extLst>
              <a:ext uri="{FF2B5EF4-FFF2-40B4-BE49-F238E27FC236}">
                <a16:creationId xmlns:a16="http://schemas.microsoft.com/office/drawing/2014/main" id="{B1B7BE0E-3988-C041-9098-595EEE20BFC3}"/>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DC61E5A8-D0CB-524B-96CB-9CB1FD73623A}"/>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64343B7A-14A5-D849-8136-3E7C3C4E628E}"/>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6" name="Picture 55">
            <a:hlinkClick r:id="rId17" action="ppaction://hlinksldjump"/>
            <a:extLst>
              <a:ext uri="{FF2B5EF4-FFF2-40B4-BE49-F238E27FC236}">
                <a16:creationId xmlns:a16="http://schemas.microsoft.com/office/drawing/2014/main" id="{E6573E30-6A05-3F44-9BB7-52FA566CC488}"/>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57" name="TextBox 56">
            <a:extLst>
              <a:ext uri="{FF2B5EF4-FFF2-40B4-BE49-F238E27FC236}">
                <a16:creationId xmlns:a16="http://schemas.microsoft.com/office/drawing/2014/main" id="{AFD2025E-8A89-114A-B77F-37FB4558132F}"/>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r>
              <a:rPr lang="en-US" sz="1200" dirty="0"/>
              <a:t>- Allows users to subscribe and view data managed by their local avalanche center</a:t>
            </a:r>
          </a:p>
        </p:txBody>
      </p:sp>
      <p:sp>
        <p:nvSpPr>
          <p:cNvPr id="2" name="TextBox 1">
            <a:extLst>
              <a:ext uri="{FF2B5EF4-FFF2-40B4-BE49-F238E27FC236}">
                <a16:creationId xmlns:a16="http://schemas.microsoft.com/office/drawing/2014/main" id="{BF7DCD44-5130-3742-A1C7-9E0B8875A740}"/>
              </a:ext>
            </a:extLst>
          </p:cNvPr>
          <p:cNvSpPr txBox="1"/>
          <p:nvPr/>
        </p:nvSpPr>
        <p:spPr>
          <a:xfrm>
            <a:off x="7527553" y="1326147"/>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These are formalized not for profit organizations who’s goals are of public benefit or are avalanche </a:t>
            </a:r>
            <a:r>
              <a:rPr lang="en-US" sz="1200"/>
              <a:t>forecast centers.</a:t>
            </a:r>
            <a:endParaRPr lang="en-US" sz="1200" dirty="0"/>
          </a:p>
        </p:txBody>
      </p:sp>
    </p:spTree>
    <p:extLst>
      <p:ext uri="{BB962C8B-B14F-4D97-AF65-F5344CB8AC3E}">
        <p14:creationId xmlns:p14="http://schemas.microsoft.com/office/powerpoint/2010/main" val="329872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557001" cy="1143000"/>
          </a:xfrm>
        </p:spPr>
        <p:txBody>
          <a:bodyPr>
            <a:noAutofit/>
          </a:bodyPr>
          <a:lstStyle/>
          <a:p>
            <a:r>
              <a:rPr lang="en-US" sz="3600" dirty="0"/>
              <a:t>Main Screen &gt; Share Data Drop-Down Menu &gt; Share Via</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sp>
        <p:nvSpPr>
          <p:cNvPr id="59" name="TextBox 58">
            <a:hlinkClick r:id="rId11" action="ppaction://hlinksldjump"/>
            <a:extLst>
              <a:ext uri="{FF2B5EF4-FFF2-40B4-BE49-F238E27FC236}">
                <a16:creationId xmlns:a16="http://schemas.microsoft.com/office/drawing/2014/main" id="{BC1EDAD7-3B06-2C4B-B5FD-ECDB2C32887E}"/>
              </a:ext>
            </a:extLst>
          </p:cNvPr>
          <p:cNvSpPr txBox="1"/>
          <p:nvPr/>
        </p:nvSpPr>
        <p:spPr>
          <a:xfrm>
            <a:off x="1491771" y="346068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Via Email</a:t>
            </a:r>
          </a:p>
        </p:txBody>
      </p:sp>
      <p:sp>
        <p:nvSpPr>
          <p:cNvPr id="60" name="TextBox 59">
            <a:hlinkClick r:id="rId11" action="ppaction://hlinksldjump"/>
            <a:extLst>
              <a:ext uri="{FF2B5EF4-FFF2-40B4-BE49-F238E27FC236}">
                <a16:creationId xmlns:a16="http://schemas.microsoft.com/office/drawing/2014/main" id="{651E85B9-89BB-E34D-9410-0606226C17FD}"/>
              </a:ext>
            </a:extLst>
          </p:cNvPr>
          <p:cNvSpPr txBox="1"/>
          <p:nvPr/>
        </p:nvSpPr>
        <p:spPr>
          <a:xfrm>
            <a:off x="1476849" y="380998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Via Facebook</a:t>
            </a:r>
          </a:p>
        </p:txBody>
      </p:sp>
      <p:sp>
        <p:nvSpPr>
          <p:cNvPr id="61" name="TextBox 60">
            <a:hlinkClick r:id="rId11" action="ppaction://hlinksldjump"/>
            <a:extLst>
              <a:ext uri="{FF2B5EF4-FFF2-40B4-BE49-F238E27FC236}">
                <a16:creationId xmlns:a16="http://schemas.microsoft.com/office/drawing/2014/main" id="{F5447C94-84E8-9E4F-9633-07700F1C7A1D}"/>
              </a:ext>
            </a:extLst>
          </p:cNvPr>
          <p:cNvSpPr txBox="1"/>
          <p:nvPr/>
        </p:nvSpPr>
        <p:spPr>
          <a:xfrm>
            <a:off x="1491771" y="4147854"/>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Via You Tube</a:t>
            </a:r>
          </a:p>
        </p:txBody>
      </p:sp>
      <p:sp>
        <p:nvSpPr>
          <p:cNvPr id="62" name="TextBox 61">
            <a:hlinkClick r:id="rId11" action="ppaction://hlinksldjump"/>
            <a:extLst>
              <a:ext uri="{FF2B5EF4-FFF2-40B4-BE49-F238E27FC236}">
                <a16:creationId xmlns:a16="http://schemas.microsoft.com/office/drawing/2014/main" id="{C0099FDC-64F9-2A4D-93C7-6A891433C105}"/>
              </a:ext>
            </a:extLst>
          </p:cNvPr>
          <p:cNvSpPr txBox="1"/>
          <p:nvPr/>
        </p:nvSpPr>
        <p:spPr>
          <a:xfrm>
            <a:off x="1488275" y="452066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Via Instagram</a:t>
            </a:r>
          </a:p>
        </p:txBody>
      </p:sp>
      <p:pic>
        <p:nvPicPr>
          <p:cNvPr id="52" name="Picture 51">
            <a:hlinkClick r:id="rId12" action="ppaction://hlinksldjump"/>
            <a:extLst>
              <a:ext uri="{FF2B5EF4-FFF2-40B4-BE49-F238E27FC236}">
                <a16:creationId xmlns:a16="http://schemas.microsoft.com/office/drawing/2014/main" id="{75E15FE9-3E44-4A42-A70B-E70D23551D1A}"/>
              </a:ext>
            </a:extLst>
          </p:cNvPr>
          <p:cNvPicPr>
            <a:picLocks noChangeAspect="1"/>
          </p:cNvPicPr>
          <p:nvPr/>
        </p:nvPicPr>
        <p:blipFill>
          <a:blip r:embed="rId13"/>
          <a:stretch>
            <a:fillRect/>
          </a:stretch>
        </p:blipFill>
        <p:spPr>
          <a:xfrm>
            <a:off x="3176039" y="2342652"/>
            <a:ext cx="256413" cy="255362"/>
          </a:xfrm>
          <a:prstGeom prst="rect">
            <a:avLst/>
          </a:prstGeom>
        </p:spPr>
      </p:pic>
      <p:pic>
        <p:nvPicPr>
          <p:cNvPr id="53" name="Picture 52">
            <a:hlinkClick r:id="rId14"/>
            <a:extLst>
              <a:ext uri="{FF2B5EF4-FFF2-40B4-BE49-F238E27FC236}">
                <a16:creationId xmlns:a16="http://schemas.microsoft.com/office/drawing/2014/main" id="{F869537B-ADA6-2D47-95BA-30EE41F92E2C}"/>
              </a:ext>
            </a:extLst>
          </p:cNvPr>
          <p:cNvPicPr>
            <a:picLocks noChangeAspect="1"/>
          </p:cNvPicPr>
          <p:nvPr/>
        </p:nvPicPr>
        <p:blipFill>
          <a:blip r:embed="rId15"/>
          <a:stretch>
            <a:fillRect/>
          </a:stretch>
        </p:blipFill>
        <p:spPr>
          <a:xfrm>
            <a:off x="3181713" y="5307786"/>
            <a:ext cx="242694" cy="241700"/>
          </a:xfrm>
          <a:prstGeom prst="rect">
            <a:avLst/>
          </a:prstGeom>
        </p:spPr>
      </p:pic>
      <p:pic>
        <p:nvPicPr>
          <p:cNvPr id="54" name="Picture 53">
            <a:hlinkClick r:id="rId16"/>
            <a:extLst>
              <a:ext uri="{FF2B5EF4-FFF2-40B4-BE49-F238E27FC236}">
                <a16:creationId xmlns:a16="http://schemas.microsoft.com/office/drawing/2014/main" id="{F560E07D-27CF-3045-ACF7-57D78389B623}"/>
              </a:ext>
            </a:extLst>
          </p:cNvPr>
          <p:cNvPicPr>
            <a:picLocks noChangeAspect="1"/>
          </p:cNvPicPr>
          <p:nvPr/>
        </p:nvPicPr>
        <p:blipFill>
          <a:blip r:embed="rId17"/>
          <a:stretch>
            <a:fillRect/>
          </a:stretch>
        </p:blipFill>
        <p:spPr>
          <a:xfrm>
            <a:off x="1196816" y="5308855"/>
            <a:ext cx="242696" cy="241701"/>
          </a:xfrm>
          <a:prstGeom prst="rect">
            <a:avLst/>
          </a:prstGeom>
        </p:spPr>
      </p:pic>
      <p:pic>
        <p:nvPicPr>
          <p:cNvPr id="56" name="Picture 55">
            <a:hlinkClick r:id="rId18" action="ppaction://hlinksldjump"/>
            <a:extLst>
              <a:ext uri="{FF2B5EF4-FFF2-40B4-BE49-F238E27FC236}">
                <a16:creationId xmlns:a16="http://schemas.microsoft.com/office/drawing/2014/main" id="{E6C8714F-D382-4B41-A000-C222CE20DEDE}"/>
              </a:ext>
            </a:extLst>
          </p:cNvPr>
          <p:cNvPicPr>
            <a:picLocks noChangeAspect="1"/>
          </p:cNvPicPr>
          <p:nvPr/>
        </p:nvPicPr>
        <p:blipFill>
          <a:blip r:embed="rId19"/>
          <a:stretch>
            <a:fillRect/>
          </a:stretch>
        </p:blipFill>
        <p:spPr>
          <a:xfrm>
            <a:off x="1199590" y="2344017"/>
            <a:ext cx="255042" cy="253997"/>
          </a:xfrm>
          <a:prstGeom prst="rect">
            <a:avLst/>
          </a:prstGeom>
        </p:spPr>
      </p:pic>
      <p:pic>
        <p:nvPicPr>
          <p:cNvPr id="46" name="Picture 45">
            <a:extLst>
              <a:ext uri="{FF2B5EF4-FFF2-40B4-BE49-F238E27FC236}">
                <a16:creationId xmlns:a16="http://schemas.microsoft.com/office/drawing/2014/main" id="{D12EFD15-2C17-1649-BC53-DFCCD335D1E0}"/>
              </a:ext>
            </a:extLst>
          </p:cNvPr>
          <p:cNvPicPr>
            <a:picLocks noChangeAspect="1"/>
          </p:cNvPicPr>
          <p:nvPr/>
        </p:nvPicPr>
        <p:blipFill>
          <a:blip r:embed="rId20"/>
          <a:stretch>
            <a:fillRect/>
          </a:stretch>
        </p:blipFill>
        <p:spPr>
          <a:xfrm>
            <a:off x="1148379" y="3100143"/>
            <a:ext cx="339896" cy="339896"/>
          </a:xfrm>
          <a:prstGeom prst="rect">
            <a:avLst/>
          </a:prstGeom>
        </p:spPr>
      </p:pic>
      <p:pic>
        <p:nvPicPr>
          <p:cNvPr id="3" name="Picture 2">
            <a:extLst>
              <a:ext uri="{FF2B5EF4-FFF2-40B4-BE49-F238E27FC236}">
                <a16:creationId xmlns:a16="http://schemas.microsoft.com/office/drawing/2014/main" id="{0B73C17F-2426-184C-AFED-2BFE57B46045}"/>
              </a:ext>
            </a:extLst>
          </p:cNvPr>
          <p:cNvPicPr>
            <a:picLocks noChangeAspect="1"/>
          </p:cNvPicPr>
          <p:nvPr/>
        </p:nvPicPr>
        <p:blipFill>
          <a:blip r:embed="rId21"/>
          <a:stretch>
            <a:fillRect/>
          </a:stretch>
        </p:blipFill>
        <p:spPr>
          <a:xfrm>
            <a:off x="1155554" y="4152076"/>
            <a:ext cx="331367" cy="331367"/>
          </a:xfrm>
          <a:prstGeom prst="rect">
            <a:avLst/>
          </a:prstGeom>
        </p:spPr>
      </p:pic>
      <p:pic>
        <p:nvPicPr>
          <p:cNvPr id="5" name="Picture 4">
            <a:extLst>
              <a:ext uri="{FF2B5EF4-FFF2-40B4-BE49-F238E27FC236}">
                <a16:creationId xmlns:a16="http://schemas.microsoft.com/office/drawing/2014/main" id="{CB02F354-B1B3-AF44-B2E4-C86B732055A2}"/>
              </a:ext>
            </a:extLst>
          </p:cNvPr>
          <p:cNvPicPr>
            <a:picLocks noChangeAspect="1"/>
          </p:cNvPicPr>
          <p:nvPr/>
        </p:nvPicPr>
        <p:blipFill>
          <a:blip r:embed="rId22"/>
          <a:stretch>
            <a:fillRect/>
          </a:stretch>
        </p:blipFill>
        <p:spPr>
          <a:xfrm>
            <a:off x="1153140" y="4521620"/>
            <a:ext cx="325219" cy="325219"/>
          </a:xfrm>
          <a:prstGeom prst="rect">
            <a:avLst/>
          </a:prstGeom>
        </p:spPr>
      </p:pic>
      <p:pic>
        <p:nvPicPr>
          <p:cNvPr id="8" name="Picture 7">
            <a:extLst>
              <a:ext uri="{FF2B5EF4-FFF2-40B4-BE49-F238E27FC236}">
                <a16:creationId xmlns:a16="http://schemas.microsoft.com/office/drawing/2014/main" id="{57A07122-829D-AC48-93F2-214DB10BF875}"/>
              </a:ext>
            </a:extLst>
          </p:cNvPr>
          <p:cNvPicPr>
            <a:picLocks noChangeAspect="1"/>
          </p:cNvPicPr>
          <p:nvPr/>
        </p:nvPicPr>
        <p:blipFill>
          <a:blip r:embed="rId23"/>
          <a:stretch>
            <a:fillRect/>
          </a:stretch>
        </p:blipFill>
        <p:spPr>
          <a:xfrm>
            <a:off x="1162679" y="3470245"/>
            <a:ext cx="306143" cy="306143"/>
          </a:xfrm>
          <a:prstGeom prst="rect">
            <a:avLst/>
          </a:prstGeom>
        </p:spPr>
      </p:pic>
      <p:pic>
        <p:nvPicPr>
          <p:cNvPr id="10" name="Picture 9">
            <a:extLst>
              <a:ext uri="{FF2B5EF4-FFF2-40B4-BE49-F238E27FC236}">
                <a16:creationId xmlns:a16="http://schemas.microsoft.com/office/drawing/2014/main" id="{46B2EF98-E57C-A649-A817-B10CFBD80ED2}"/>
              </a:ext>
            </a:extLst>
          </p:cNvPr>
          <p:cNvPicPr>
            <a:picLocks noChangeAspect="1"/>
          </p:cNvPicPr>
          <p:nvPr/>
        </p:nvPicPr>
        <p:blipFill>
          <a:blip r:embed="rId24"/>
          <a:stretch>
            <a:fillRect/>
          </a:stretch>
        </p:blipFill>
        <p:spPr>
          <a:xfrm>
            <a:off x="1174039" y="3821819"/>
            <a:ext cx="306143" cy="306143"/>
          </a:xfrm>
          <a:prstGeom prst="rect">
            <a:avLst/>
          </a:prstGeom>
        </p:spPr>
      </p:pic>
      <p:sp>
        <p:nvSpPr>
          <p:cNvPr id="57" name="TextBox 56">
            <a:extLst>
              <a:ext uri="{FF2B5EF4-FFF2-40B4-BE49-F238E27FC236}">
                <a16:creationId xmlns:a16="http://schemas.microsoft.com/office/drawing/2014/main" id="{A09AAC8B-76B3-BE4C-8CB8-6504274DF658}"/>
              </a:ext>
            </a:extLst>
          </p:cNvPr>
          <p:cNvSpPr txBox="1"/>
          <p:nvPr/>
        </p:nvSpPr>
        <p:spPr>
          <a:xfrm>
            <a:off x="7527553" y="3307081"/>
            <a:ext cx="3964576" cy="1107996"/>
          </a:xfrm>
          <a:prstGeom prst="rect">
            <a:avLst/>
          </a:prstGeom>
          <a:noFill/>
        </p:spPr>
        <p:txBody>
          <a:bodyPr wrap="square" rtlCol="0">
            <a:spAutoFit/>
          </a:bodyPr>
          <a:lstStyle/>
          <a:p>
            <a:r>
              <a:rPr lang="en-US" b="1" dirty="0"/>
              <a:t>Features:</a:t>
            </a:r>
          </a:p>
          <a:p>
            <a:pPr marL="171450" indent="-171450">
              <a:buFontTx/>
              <a:buChar char="-"/>
            </a:pPr>
            <a:r>
              <a:rPr lang="en-US" sz="1200" dirty="0"/>
              <a:t>User can share via email, or social media. </a:t>
            </a:r>
          </a:p>
          <a:p>
            <a:pPr marL="171450" indent="-171450">
              <a:buFontTx/>
              <a:buChar char="-"/>
            </a:pPr>
            <a:r>
              <a:rPr lang="en-US" sz="1200" dirty="0"/>
              <a:t>Most likely this will be sharing trips to try to get more group members. OR it could be a cool observation to share on the avalanche lab Facebook page? Who knows?</a:t>
            </a:r>
          </a:p>
        </p:txBody>
      </p:sp>
      <p:sp>
        <p:nvSpPr>
          <p:cNvPr id="2" name="TextBox 1">
            <a:extLst>
              <a:ext uri="{FF2B5EF4-FFF2-40B4-BE49-F238E27FC236}">
                <a16:creationId xmlns:a16="http://schemas.microsoft.com/office/drawing/2014/main" id="{5FEB5821-34DC-BC48-AD5A-8A8042315A9E}"/>
              </a:ext>
            </a:extLst>
          </p:cNvPr>
          <p:cNvSpPr txBox="1"/>
          <p:nvPr/>
        </p:nvSpPr>
        <p:spPr>
          <a:xfrm>
            <a:off x="7527553" y="1326147"/>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page allows users to share via, email, Facebook ,YouTube, or Instagram.  This share menu can also be accessed from the “share” button on a data point.</a:t>
            </a:r>
          </a:p>
        </p:txBody>
      </p:sp>
    </p:spTree>
    <p:extLst>
      <p:ext uri="{BB962C8B-B14F-4D97-AF65-F5344CB8AC3E}">
        <p14:creationId xmlns:p14="http://schemas.microsoft.com/office/powerpoint/2010/main" val="4091642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8229600" cy="1143000"/>
          </a:xfrm>
        </p:spPr>
        <p:txBody>
          <a:bodyPr>
            <a:noAutofit/>
          </a:bodyPr>
          <a:lstStyle/>
          <a:p>
            <a:r>
              <a:rPr lang="en-US" sz="3600" dirty="0"/>
              <a:t>Main Screen &gt; </a:t>
            </a:r>
            <a:r>
              <a:rPr lang="en-US" sz="3600" b="1" dirty="0"/>
              <a:t>Toolbox Drop-Down 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61220" y="2615596"/>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sp>
        <p:nvSpPr>
          <p:cNvPr id="59" name="TextBox 58">
            <a:hlinkClick r:id="rId11" action="ppaction://hlinksldjump"/>
            <a:extLst>
              <a:ext uri="{FF2B5EF4-FFF2-40B4-BE49-F238E27FC236}">
                <a16:creationId xmlns:a16="http://schemas.microsoft.com/office/drawing/2014/main" id="{BC1EDAD7-3B06-2C4B-B5FD-ECDB2C32887E}"/>
              </a:ext>
            </a:extLst>
          </p:cNvPr>
          <p:cNvSpPr txBox="1"/>
          <p:nvPr/>
        </p:nvSpPr>
        <p:spPr>
          <a:xfrm>
            <a:off x="1475734" y="414912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Clinometer</a:t>
            </a:r>
          </a:p>
        </p:txBody>
      </p:sp>
      <p:sp>
        <p:nvSpPr>
          <p:cNvPr id="60" name="TextBox 59">
            <a:hlinkClick r:id="rId12" action="ppaction://hlinksldjump"/>
            <a:extLst>
              <a:ext uri="{FF2B5EF4-FFF2-40B4-BE49-F238E27FC236}">
                <a16:creationId xmlns:a16="http://schemas.microsoft.com/office/drawing/2014/main" id="{651E85B9-89BB-E34D-9410-0606226C17FD}"/>
              </a:ext>
            </a:extLst>
          </p:cNvPr>
          <p:cNvSpPr txBox="1"/>
          <p:nvPr/>
        </p:nvSpPr>
        <p:spPr>
          <a:xfrm>
            <a:off x="1475734" y="446420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Compass</a:t>
            </a:r>
          </a:p>
        </p:txBody>
      </p:sp>
      <p:sp>
        <p:nvSpPr>
          <p:cNvPr id="61" name="TextBox 60">
            <a:hlinkClick r:id="rId13" action="ppaction://hlinksldjump"/>
            <a:extLst>
              <a:ext uri="{FF2B5EF4-FFF2-40B4-BE49-F238E27FC236}">
                <a16:creationId xmlns:a16="http://schemas.microsoft.com/office/drawing/2014/main" id="{F5447C94-84E8-9E4F-9633-07700F1C7A1D}"/>
              </a:ext>
            </a:extLst>
          </p:cNvPr>
          <p:cNvSpPr txBox="1"/>
          <p:nvPr/>
        </p:nvSpPr>
        <p:spPr>
          <a:xfrm>
            <a:off x="1475734" y="385985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Reference Information</a:t>
            </a:r>
          </a:p>
        </p:txBody>
      </p:sp>
      <p:sp>
        <p:nvSpPr>
          <p:cNvPr id="62" name="TextBox 61">
            <a:hlinkClick r:id="rId14" action="ppaction://hlinksldjump"/>
            <a:extLst>
              <a:ext uri="{FF2B5EF4-FFF2-40B4-BE49-F238E27FC236}">
                <a16:creationId xmlns:a16="http://schemas.microsoft.com/office/drawing/2014/main" id="{C0099FDC-64F9-2A4D-93C7-6A891433C105}"/>
              </a:ext>
            </a:extLst>
          </p:cNvPr>
          <p:cNvSpPr txBox="1"/>
          <p:nvPr/>
        </p:nvSpPr>
        <p:spPr>
          <a:xfrm>
            <a:off x="1476330" y="478820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Crystal Card/Library</a:t>
            </a:r>
          </a:p>
        </p:txBody>
      </p:sp>
      <p:sp>
        <p:nvSpPr>
          <p:cNvPr id="63" name="TextBox 62">
            <a:hlinkClick r:id="rId15" action="ppaction://hlinksldjump"/>
            <a:extLst>
              <a:ext uri="{FF2B5EF4-FFF2-40B4-BE49-F238E27FC236}">
                <a16:creationId xmlns:a16="http://schemas.microsoft.com/office/drawing/2014/main" id="{72BB2E87-7DA5-C948-921D-D4B8D870CD88}"/>
              </a:ext>
            </a:extLst>
          </p:cNvPr>
          <p:cNvSpPr txBox="1"/>
          <p:nvPr/>
        </p:nvSpPr>
        <p:spPr>
          <a:xfrm>
            <a:off x="1476253" y="293803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err="1">
                <a:solidFill>
                  <a:schemeClr val="tx1">
                    <a:lumMod val="75000"/>
                    <a:lumOff val="25000"/>
                  </a:schemeClr>
                </a:solidFill>
              </a:rPr>
              <a:t>AvyLab</a:t>
            </a:r>
            <a:r>
              <a:rPr lang="en-US" sz="1400" dirty="0">
                <a:solidFill>
                  <a:schemeClr val="tx1">
                    <a:lumMod val="75000"/>
                    <a:lumOff val="25000"/>
                  </a:schemeClr>
                </a:solidFill>
              </a:rPr>
              <a:t> Trip Planner</a:t>
            </a:r>
          </a:p>
        </p:txBody>
      </p:sp>
      <p:sp>
        <p:nvSpPr>
          <p:cNvPr id="64" name="TextBox 63">
            <a:hlinkClick r:id="rId16" action="ppaction://hlinksldjump"/>
            <a:extLst>
              <a:ext uri="{FF2B5EF4-FFF2-40B4-BE49-F238E27FC236}">
                <a16:creationId xmlns:a16="http://schemas.microsoft.com/office/drawing/2014/main" id="{33DE4D97-DF5F-0F48-9CE9-9BD658C1AAD0}"/>
              </a:ext>
            </a:extLst>
          </p:cNvPr>
          <p:cNvSpPr txBox="1"/>
          <p:nvPr/>
        </p:nvSpPr>
        <p:spPr>
          <a:xfrm>
            <a:off x="1475734" y="356149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Rescue Guide</a:t>
            </a:r>
          </a:p>
        </p:txBody>
      </p:sp>
      <p:pic>
        <p:nvPicPr>
          <p:cNvPr id="65" name="Picture 64">
            <a:extLst>
              <a:ext uri="{FF2B5EF4-FFF2-40B4-BE49-F238E27FC236}">
                <a16:creationId xmlns:a16="http://schemas.microsoft.com/office/drawing/2014/main" id="{52701828-26B9-2545-96CD-158A3356802E}"/>
              </a:ext>
            </a:extLst>
          </p:cNvPr>
          <p:cNvPicPr>
            <a:picLocks noChangeAspect="1"/>
          </p:cNvPicPr>
          <p:nvPr/>
        </p:nvPicPr>
        <p:blipFill>
          <a:blip r:embed="rId17"/>
          <a:stretch>
            <a:fillRect/>
          </a:stretch>
        </p:blipFill>
        <p:spPr>
          <a:xfrm>
            <a:off x="3176039" y="2342652"/>
            <a:ext cx="256413" cy="255362"/>
          </a:xfrm>
          <a:prstGeom prst="rect">
            <a:avLst/>
          </a:prstGeom>
        </p:spPr>
      </p:pic>
      <p:pic>
        <p:nvPicPr>
          <p:cNvPr id="66" name="Picture 65">
            <a:hlinkClick r:id="rId18"/>
            <a:extLst>
              <a:ext uri="{FF2B5EF4-FFF2-40B4-BE49-F238E27FC236}">
                <a16:creationId xmlns:a16="http://schemas.microsoft.com/office/drawing/2014/main" id="{C1C0FEFF-5912-AD40-A7F0-734AC88CDC35}"/>
              </a:ext>
            </a:extLst>
          </p:cNvPr>
          <p:cNvPicPr>
            <a:picLocks noChangeAspect="1"/>
          </p:cNvPicPr>
          <p:nvPr/>
        </p:nvPicPr>
        <p:blipFill>
          <a:blip r:embed="rId19"/>
          <a:stretch>
            <a:fillRect/>
          </a:stretch>
        </p:blipFill>
        <p:spPr>
          <a:xfrm>
            <a:off x="3181713" y="5307786"/>
            <a:ext cx="242694" cy="241700"/>
          </a:xfrm>
          <a:prstGeom prst="rect">
            <a:avLst/>
          </a:prstGeom>
        </p:spPr>
      </p:pic>
      <p:pic>
        <p:nvPicPr>
          <p:cNvPr id="67" name="Picture 66">
            <a:hlinkClick r:id="rId20"/>
            <a:extLst>
              <a:ext uri="{FF2B5EF4-FFF2-40B4-BE49-F238E27FC236}">
                <a16:creationId xmlns:a16="http://schemas.microsoft.com/office/drawing/2014/main" id="{6605568F-38F0-6049-AD5B-C6BDEDD45D45}"/>
              </a:ext>
            </a:extLst>
          </p:cNvPr>
          <p:cNvPicPr>
            <a:picLocks noChangeAspect="1"/>
          </p:cNvPicPr>
          <p:nvPr/>
        </p:nvPicPr>
        <p:blipFill>
          <a:blip r:embed="rId21"/>
          <a:stretch>
            <a:fillRect/>
          </a:stretch>
        </p:blipFill>
        <p:spPr>
          <a:xfrm>
            <a:off x="1196816" y="5308855"/>
            <a:ext cx="242696" cy="241701"/>
          </a:xfrm>
          <a:prstGeom prst="rect">
            <a:avLst/>
          </a:prstGeom>
        </p:spPr>
      </p:pic>
      <p:pic>
        <p:nvPicPr>
          <p:cNvPr id="68" name="Picture 67">
            <a:hlinkClick r:id="rId22" action="ppaction://hlinksldjump"/>
            <a:extLst>
              <a:ext uri="{FF2B5EF4-FFF2-40B4-BE49-F238E27FC236}">
                <a16:creationId xmlns:a16="http://schemas.microsoft.com/office/drawing/2014/main" id="{9C70ACCF-8184-5448-A731-0136FDDEE5DE}"/>
              </a:ext>
            </a:extLst>
          </p:cNvPr>
          <p:cNvPicPr>
            <a:picLocks noChangeAspect="1"/>
          </p:cNvPicPr>
          <p:nvPr/>
        </p:nvPicPr>
        <p:blipFill>
          <a:blip r:embed="rId23"/>
          <a:stretch>
            <a:fillRect/>
          </a:stretch>
        </p:blipFill>
        <p:spPr>
          <a:xfrm>
            <a:off x="1199590" y="2344017"/>
            <a:ext cx="255042" cy="253997"/>
          </a:xfrm>
          <a:prstGeom prst="rect">
            <a:avLst/>
          </a:prstGeom>
        </p:spPr>
      </p:pic>
      <p:pic>
        <p:nvPicPr>
          <p:cNvPr id="47" name="Picture 46">
            <a:extLst>
              <a:ext uri="{FF2B5EF4-FFF2-40B4-BE49-F238E27FC236}">
                <a16:creationId xmlns:a16="http://schemas.microsoft.com/office/drawing/2014/main" id="{BF7FCA91-E738-C24A-926A-2FDC0A21B702}"/>
              </a:ext>
            </a:extLst>
          </p:cNvPr>
          <p:cNvPicPr>
            <a:picLocks noChangeAspect="1"/>
          </p:cNvPicPr>
          <p:nvPr/>
        </p:nvPicPr>
        <p:blipFill>
          <a:blip r:embed="rId24"/>
          <a:stretch>
            <a:fillRect/>
          </a:stretch>
        </p:blipFill>
        <p:spPr>
          <a:xfrm>
            <a:off x="1132587" y="2609771"/>
            <a:ext cx="339896" cy="339896"/>
          </a:xfrm>
          <a:prstGeom prst="rect">
            <a:avLst/>
          </a:prstGeom>
        </p:spPr>
      </p:pic>
      <p:sp>
        <p:nvSpPr>
          <p:cNvPr id="2" name="TextBox 1">
            <a:extLst>
              <a:ext uri="{FF2B5EF4-FFF2-40B4-BE49-F238E27FC236}">
                <a16:creationId xmlns:a16="http://schemas.microsoft.com/office/drawing/2014/main" id="{FBA864A0-8715-3249-8514-CE5BC1459AE1}"/>
              </a:ext>
            </a:extLst>
          </p:cNvPr>
          <p:cNvSpPr txBox="1"/>
          <p:nvPr/>
        </p:nvSpPr>
        <p:spPr>
          <a:xfrm>
            <a:off x="7527553" y="1326147"/>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toolbox is likely to be one of the most used sections of the app. From this menu, people can used the phone based tools, and also reference information relevant for field assessments </a:t>
            </a:r>
          </a:p>
        </p:txBody>
      </p:sp>
      <p:sp>
        <p:nvSpPr>
          <p:cNvPr id="45" name="TextBox 44">
            <a:hlinkClick r:id="rId25" action="ppaction://hlinksldjump"/>
            <a:extLst>
              <a:ext uri="{FF2B5EF4-FFF2-40B4-BE49-F238E27FC236}">
                <a16:creationId xmlns:a16="http://schemas.microsoft.com/office/drawing/2014/main" id="{2791B836-6A2B-F84D-9A5B-00B544AD566B}"/>
              </a:ext>
            </a:extLst>
          </p:cNvPr>
          <p:cNvSpPr txBox="1"/>
          <p:nvPr/>
        </p:nvSpPr>
        <p:spPr>
          <a:xfrm>
            <a:off x="1467579" y="325089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Run Logger</a:t>
            </a:r>
          </a:p>
        </p:txBody>
      </p:sp>
    </p:spTree>
    <p:extLst>
      <p:ext uri="{BB962C8B-B14F-4D97-AF65-F5344CB8AC3E}">
        <p14:creationId xmlns:p14="http://schemas.microsoft.com/office/powerpoint/2010/main" val="4128618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Your Trips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 name="Picture 4">
            <a:extLst>
              <a:ext uri="{FF2B5EF4-FFF2-40B4-BE49-F238E27FC236}">
                <a16:creationId xmlns:a16="http://schemas.microsoft.com/office/drawing/2014/main" id="{BDE62098-9091-A047-8297-E961B12D03AB}"/>
              </a:ext>
            </a:extLst>
          </p:cNvPr>
          <p:cNvPicPr>
            <a:picLocks noChangeAspect="1"/>
          </p:cNvPicPr>
          <p:nvPr/>
        </p:nvPicPr>
        <p:blipFill>
          <a:blip r:embed="rId10"/>
          <a:stretch>
            <a:fillRect/>
          </a:stretch>
        </p:blipFill>
        <p:spPr>
          <a:xfrm>
            <a:off x="1168215" y="2632649"/>
            <a:ext cx="2261798" cy="2726714"/>
          </a:xfrm>
          <a:prstGeom prst="rect">
            <a:avLst/>
          </a:prstGeom>
        </p:spPr>
      </p:pic>
      <p:pic>
        <p:nvPicPr>
          <p:cNvPr id="53" name="Picture 52">
            <a:hlinkClick r:id="rId11" action="ppaction://hlinksldjump"/>
            <a:extLst>
              <a:ext uri="{FF2B5EF4-FFF2-40B4-BE49-F238E27FC236}">
                <a16:creationId xmlns:a16="http://schemas.microsoft.com/office/drawing/2014/main" id="{1CED3B38-4753-1F45-A9BE-6DF53975417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FB61C5AC-CDCF-B147-B6FD-88E12112B73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6709828F-EFE2-AD4F-AB9B-45635F40C5E5}"/>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007538C4-9061-D445-812E-A89D7AA48E38}"/>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 name="TextBox 1">
            <a:hlinkClick r:id="rId19" action="ppaction://hlinksldjump"/>
            <a:extLst>
              <a:ext uri="{FF2B5EF4-FFF2-40B4-BE49-F238E27FC236}">
                <a16:creationId xmlns:a16="http://schemas.microsoft.com/office/drawing/2014/main" id="{A8278D17-9C00-6A41-A10E-23CB63350019}"/>
              </a:ext>
            </a:extLst>
          </p:cNvPr>
          <p:cNvSpPr txBox="1"/>
          <p:nvPr/>
        </p:nvSpPr>
        <p:spPr>
          <a:xfrm>
            <a:off x="3164388" y="3478665"/>
            <a:ext cx="277343" cy="369332"/>
          </a:xfrm>
          <a:prstGeom prst="rect">
            <a:avLst/>
          </a:prstGeom>
          <a:solidFill>
            <a:schemeClr val="accent1">
              <a:lumMod val="50000"/>
            </a:schemeClr>
          </a:solidFill>
        </p:spPr>
        <p:txBody>
          <a:bodyPr wrap="square" rtlCol="0">
            <a:spAutoFit/>
          </a:bodyPr>
          <a:lstStyle/>
          <a:p>
            <a:r>
              <a:rPr lang="en-US" dirty="0">
                <a:solidFill>
                  <a:schemeClr val="bg1"/>
                </a:solidFill>
              </a:rPr>
              <a:t>+</a:t>
            </a:r>
          </a:p>
        </p:txBody>
      </p:sp>
      <p:sp>
        <p:nvSpPr>
          <p:cNvPr id="3" name="TextBox 2">
            <a:hlinkClick r:id="rId19" action="ppaction://hlinksldjump"/>
            <a:extLst>
              <a:ext uri="{FF2B5EF4-FFF2-40B4-BE49-F238E27FC236}">
                <a16:creationId xmlns:a16="http://schemas.microsoft.com/office/drawing/2014/main" id="{FA0DEB4D-837E-5C4F-A5A8-9EEC8A26029E}"/>
              </a:ext>
            </a:extLst>
          </p:cNvPr>
          <p:cNvSpPr txBox="1"/>
          <p:nvPr/>
        </p:nvSpPr>
        <p:spPr>
          <a:xfrm>
            <a:off x="1347830" y="3958590"/>
            <a:ext cx="1939159"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rPr>
              <a:t>Trip A</a:t>
            </a:r>
          </a:p>
        </p:txBody>
      </p:sp>
      <p:sp>
        <p:nvSpPr>
          <p:cNvPr id="25" name="TextBox 24">
            <a:hlinkClick r:id="rId20" action="ppaction://hlinksldjump"/>
            <a:extLst>
              <a:ext uri="{FF2B5EF4-FFF2-40B4-BE49-F238E27FC236}">
                <a16:creationId xmlns:a16="http://schemas.microsoft.com/office/drawing/2014/main" id="{5AF47F3D-EC73-4E4B-B594-9EBB7B1BF576}"/>
              </a:ext>
            </a:extLst>
          </p:cNvPr>
          <p:cNvSpPr txBox="1"/>
          <p:nvPr/>
        </p:nvSpPr>
        <p:spPr>
          <a:xfrm>
            <a:off x="1149178" y="3885800"/>
            <a:ext cx="277343" cy="369332"/>
          </a:xfrm>
          <a:prstGeom prst="rect">
            <a:avLst/>
          </a:prstGeom>
          <a:solidFill>
            <a:schemeClr val="accent1">
              <a:lumMod val="50000"/>
            </a:schemeClr>
          </a:solidFill>
        </p:spPr>
        <p:txBody>
          <a:bodyPr wrap="square" rtlCol="0">
            <a:spAutoFit/>
          </a:bodyPr>
          <a:lstStyle/>
          <a:p>
            <a:r>
              <a:rPr lang="en-US" dirty="0">
                <a:solidFill>
                  <a:schemeClr val="bg1"/>
                </a:solidFill>
              </a:rPr>
              <a:t>&gt;</a:t>
            </a:r>
          </a:p>
        </p:txBody>
      </p:sp>
      <p:sp>
        <p:nvSpPr>
          <p:cNvPr id="27" name="TextBox 26">
            <a:extLst>
              <a:ext uri="{FF2B5EF4-FFF2-40B4-BE49-F238E27FC236}">
                <a16:creationId xmlns:a16="http://schemas.microsoft.com/office/drawing/2014/main" id="{70DA93DE-7EE0-4845-BC83-FDC1AA230479}"/>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Users can view saved trips </a:t>
            </a:r>
          </a:p>
          <a:p>
            <a:pPr marL="171450" indent="-171450">
              <a:buFontTx/>
              <a:buChar char="-"/>
            </a:pPr>
            <a:r>
              <a:rPr lang="en-US" sz="1200" dirty="0"/>
              <a:t>Create New Trips</a:t>
            </a:r>
          </a:p>
          <a:p>
            <a:pPr marL="171450" indent="-171450">
              <a:buFontTx/>
              <a:buChar char="-"/>
            </a:pPr>
            <a:r>
              <a:rPr lang="en-US" sz="1200" dirty="0"/>
              <a:t>Run a saved Trip</a:t>
            </a:r>
          </a:p>
        </p:txBody>
      </p:sp>
      <p:sp>
        <p:nvSpPr>
          <p:cNvPr id="4" name="TextBox 3">
            <a:extLst>
              <a:ext uri="{FF2B5EF4-FFF2-40B4-BE49-F238E27FC236}">
                <a16:creationId xmlns:a16="http://schemas.microsoft.com/office/drawing/2014/main" id="{FA460D90-D2F4-154B-87BB-B1D1001297C5}"/>
              </a:ext>
            </a:extLst>
          </p:cNvPr>
          <p:cNvSpPr txBox="1"/>
          <p:nvPr/>
        </p:nvSpPr>
        <p:spPr>
          <a:xfrm>
            <a:off x="7527553" y="971621"/>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shows the saved trips. When you click the “trip”  it will allow users to edit the trip info. If you click  “play” button next to the trip, it should launch into the trip running feature. When the “+” is hit, it should launch a new trip screen.</a:t>
            </a:r>
          </a:p>
        </p:txBody>
      </p:sp>
    </p:spTree>
    <p:extLst>
      <p:ext uri="{BB962C8B-B14F-4D97-AF65-F5344CB8AC3E}">
        <p14:creationId xmlns:p14="http://schemas.microsoft.com/office/powerpoint/2010/main" val="7210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1D9C6BA8-F7E6-DB48-8A55-756DFBAF3382}"/>
              </a:ext>
            </a:extLst>
          </p:cNvPr>
          <p:cNvSpPr txBox="1"/>
          <p:nvPr/>
        </p:nvSpPr>
        <p:spPr>
          <a:xfrm>
            <a:off x="1453411" y="294769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a:t>
            </a:r>
          </a:p>
        </p:txBody>
      </p:sp>
      <p:sp>
        <p:nvSpPr>
          <p:cNvPr id="29" name="TextBox 28">
            <a:hlinkClick r:id="rId11" action="ppaction://hlinksldjump"/>
            <a:extLst>
              <a:ext uri="{FF2B5EF4-FFF2-40B4-BE49-F238E27FC236}">
                <a16:creationId xmlns:a16="http://schemas.microsoft.com/office/drawing/2014/main" id="{A9215F6F-9F95-AB4E-BF72-81F4782AFBB1}"/>
              </a:ext>
            </a:extLst>
          </p:cNvPr>
          <p:cNvSpPr txBox="1"/>
          <p:nvPr/>
        </p:nvSpPr>
        <p:spPr>
          <a:xfrm>
            <a:off x="1453411" y="324122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Avalanche Hazard</a:t>
            </a:r>
          </a:p>
        </p:txBody>
      </p:sp>
      <p:sp>
        <p:nvSpPr>
          <p:cNvPr id="53" name="TextBox 52">
            <a:hlinkClick r:id="rId12" action="ppaction://hlinksldjump"/>
            <a:extLst>
              <a:ext uri="{FF2B5EF4-FFF2-40B4-BE49-F238E27FC236}">
                <a16:creationId xmlns:a16="http://schemas.microsoft.com/office/drawing/2014/main" id="{12F764C2-4341-3E41-8E98-35CE813F6682}"/>
              </a:ext>
            </a:extLst>
          </p:cNvPr>
          <p:cNvSpPr txBox="1"/>
          <p:nvPr/>
        </p:nvSpPr>
        <p:spPr>
          <a:xfrm>
            <a:off x="1453411" y="355630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Trip Information</a:t>
            </a:r>
          </a:p>
        </p:txBody>
      </p:sp>
      <p:pic>
        <p:nvPicPr>
          <p:cNvPr id="54" name="Picture 53">
            <a:hlinkClick r:id="rId13"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55" name="Picture 54">
            <a:hlinkClick r:id="rId15"/>
            <a:extLst>
              <a:ext uri="{FF2B5EF4-FFF2-40B4-BE49-F238E27FC236}">
                <a16:creationId xmlns:a16="http://schemas.microsoft.com/office/drawing/2014/main" id="{5D94CA9E-E873-5740-BA66-2B9CCE04894D}"/>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56" name="Picture 55">
            <a:hlinkClick r:id="rId17"/>
            <a:extLst>
              <a:ext uri="{FF2B5EF4-FFF2-40B4-BE49-F238E27FC236}">
                <a16:creationId xmlns:a16="http://schemas.microsoft.com/office/drawing/2014/main" id="{3DAD89EE-2790-724E-947E-28FE5000C5A9}"/>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57" name="Picture 56">
            <a:hlinkClick r:id="rId19"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20"/>
          <a:stretch>
            <a:fillRect/>
          </a:stretch>
        </p:blipFill>
        <p:spPr>
          <a:xfrm>
            <a:off x="1199590" y="2344017"/>
            <a:ext cx="255042" cy="253997"/>
          </a:xfrm>
          <a:prstGeom prst="rect">
            <a:avLst/>
          </a:prstGeom>
        </p:spPr>
      </p:pic>
      <p:sp>
        <p:nvSpPr>
          <p:cNvPr id="45" name="TextBox 44">
            <a:hlinkClick r:id="rId21" action="ppaction://hlinksldjump"/>
            <a:extLst>
              <a:ext uri="{FF2B5EF4-FFF2-40B4-BE49-F238E27FC236}">
                <a16:creationId xmlns:a16="http://schemas.microsoft.com/office/drawing/2014/main" id="{1652CD3D-19C6-4145-86D5-5F496DE6BB8E}"/>
              </a:ext>
            </a:extLst>
          </p:cNvPr>
          <p:cNvSpPr txBox="1"/>
          <p:nvPr/>
        </p:nvSpPr>
        <p:spPr>
          <a:xfrm>
            <a:off x="1453411" y="386691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Emergency Plan</a:t>
            </a:r>
          </a:p>
        </p:txBody>
      </p:sp>
      <p:sp>
        <p:nvSpPr>
          <p:cNvPr id="46" name="TextBox 45">
            <a:extLst>
              <a:ext uri="{FF2B5EF4-FFF2-40B4-BE49-F238E27FC236}">
                <a16:creationId xmlns:a16="http://schemas.microsoft.com/office/drawing/2014/main" id="{FDD2BBB9-7816-5444-BA8E-6F4D4E075295}"/>
              </a:ext>
            </a:extLst>
          </p:cNvPr>
          <p:cNvSpPr txBox="1"/>
          <p:nvPr/>
        </p:nvSpPr>
        <p:spPr>
          <a:xfrm>
            <a:off x="4377386" y="1605820"/>
            <a:ext cx="2176558" cy="1754326"/>
          </a:xfrm>
          <a:prstGeom prst="rect">
            <a:avLst/>
          </a:prstGeom>
          <a:noFill/>
        </p:spPr>
        <p:txBody>
          <a:bodyPr wrap="none" rtlCol="0">
            <a:spAutoFit/>
          </a:bodyPr>
          <a:lstStyle/>
          <a:p>
            <a:r>
              <a:rPr lang="en-US" b="1" i="1" dirty="0"/>
              <a:t>New Trip Categories:</a:t>
            </a:r>
          </a:p>
          <a:p>
            <a:r>
              <a:rPr lang="en-US" dirty="0"/>
              <a:t>General Info:</a:t>
            </a:r>
          </a:p>
          <a:p>
            <a:r>
              <a:rPr lang="en-US" dirty="0"/>
              <a:t>Group:</a:t>
            </a:r>
          </a:p>
          <a:p>
            <a:r>
              <a:rPr lang="en-US" dirty="0"/>
              <a:t>Avalanche Hazard:</a:t>
            </a:r>
          </a:p>
          <a:p>
            <a:r>
              <a:rPr lang="en-US" dirty="0"/>
              <a:t>Trip Information:</a:t>
            </a:r>
          </a:p>
          <a:p>
            <a:r>
              <a:rPr lang="en-US" dirty="0"/>
              <a:t>Emergency Plan:</a:t>
            </a:r>
          </a:p>
        </p:txBody>
      </p:sp>
      <p:sp>
        <p:nvSpPr>
          <p:cNvPr id="47" name="TextBox 46">
            <a:hlinkClick r:id="rId22" action="ppaction://hlinksldjump"/>
            <a:extLst>
              <a:ext uri="{FF2B5EF4-FFF2-40B4-BE49-F238E27FC236}">
                <a16:creationId xmlns:a16="http://schemas.microsoft.com/office/drawing/2014/main" id="{461C87A2-2B2D-0040-A63A-037613AF3709}"/>
              </a:ext>
            </a:extLst>
          </p:cNvPr>
          <p:cNvSpPr txBox="1"/>
          <p:nvPr/>
        </p:nvSpPr>
        <p:spPr>
          <a:xfrm>
            <a:off x="1454632" y="263602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General Info</a:t>
            </a:r>
          </a:p>
        </p:txBody>
      </p:sp>
      <p:sp>
        <p:nvSpPr>
          <p:cNvPr id="49" name="TextBox 48">
            <a:hlinkClick r:id="rId13" action="ppaction://hlinksldjump"/>
            <a:extLst>
              <a:ext uri="{FF2B5EF4-FFF2-40B4-BE49-F238E27FC236}">
                <a16:creationId xmlns:a16="http://schemas.microsoft.com/office/drawing/2014/main" id="{E90074F1-D0E4-7341-9169-AA8D300476B2}"/>
              </a:ext>
            </a:extLst>
          </p:cNvPr>
          <p:cNvSpPr txBox="1"/>
          <p:nvPr/>
        </p:nvSpPr>
        <p:spPr>
          <a:xfrm>
            <a:off x="1602383" y="4481248"/>
            <a:ext cx="1374764"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Done</a:t>
            </a:r>
          </a:p>
        </p:txBody>
      </p:sp>
      <p:sp>
        <p:nvSpPr>
          <p:cNvPr id="51" name="TextBox 50">
            <a:extLst>
              <a:ext uri="{FF2B5EF4-FFF2-40B4-BE49-F238E27FC236}">
                <a16:creationId xmlns:a16="http://schemas.microsoft.com/office/drawing/2014/main" id="{5EEA80A9-1D44-8D40-9BAA-725184660183}"/>
              </a:ext>
            </a:extLst>
          </p:cNvPr>
          <p:cNvSpPr txBox="1"/>
          <p:nvPr/>
        </p:nvSpPr>
        <p:spPr>
          <a:xfrm>
            <a:off x="7187072" y="3864079"/>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Create a comprehensive trip plan with the help of the AIARE Risk Management Framework</a:t>
            </a:r>
          </a:p>
          <a:p>
            <a:pPr marL="171450" indent="-171450">
              <a:buFontTx/>
              <a:buChar char="-"/>
            </a:pPr>
            <a:endParaRPr lang="en-US" sz="1200" dirty="0"/>
          </a:p>
        </p:txBody>
      </p:sp>
      <p:sp>
        <p:nvSpPr>
          <p:cNvPr id="2" name="TextBox 1">
            <a:extLst>
              <a:ext uri="{FF2B5EF4-FFF2-40B4-BE49-F238E27FC236}">
                <a16:creationId xmlns:a16="http://schemas.microsoft.com/office/drawing/2014/main" id="{DC07D9C7-449F-4447-B5B6-452AA8F2ABC4}"/>
              </a:ext>
            </a:extLst>
          </p:cNvPr>
          <p:cNvSpPr txBox="1"/>
          <p:nvPr/>
        </p:nvSpPr>
        <p:spPr>
          <a:xfrm>
            <a:off x="7187072" y="1328821"/>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When a new trip is selected, the user can enter info on the trip in the 5 categories . When done, the user can use the “done” button to save the trip.</a:t>
            </a:r>
          </a:p>
        </p:txBody>
      </p:sp>
    </p:spTree>
    <p:extLst>
      <p:ext uri="{BB962C8B-B14F-4D97-AF65-F5344CB8AC3E}">
        <p14:creationId xmlns:p14="http://schemas.microsoft.com/office/powerpoint/2010/main" val="3880133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 &gt; General Info</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1D9C6BA8-F7E6-DB48-8A55-756DFBAF3382}"/>
              </a:ext>
            </a:extLst>
          </p:cNvPr>
          <p:cNvSpPr txBox="1"/>
          <p:nvPr/>
        </p:nvSpPr>
        <p:spPr>
          <a:xfrm>
            <a:off x="1168057" y="2965396"/>
            <a:ext cx="2252685"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Name:</a:t>
            </a:r>
          </a:p>
        </p:txBody>
      </p:sp>
      <p:sp>
        <p:nvSpPr>
          <p:cNvPr id="29" name="TextBox 28">
            <a:hlinkClick r:id="rId10" action="ppaction://hlinksldjump"/>
            <a:extLst>
              <a:ext uri="{FF2B5EF4-FFF2-40B4-BE49-F238E27FC236}">
                <a16:creationId xmlns:a16="http://schemas.microsoft.com/office/drawing/2014/main" id="{A9215F6F-9F95-AB4E-BF72-81F4782AFBB1}"/>
              </a:ext>
            </a:extLst>
          </p:cNvPr>
          <p:cNvSpPr txBox="1"/>
          <p:nvPr/>
        </p:nvSpPr>
        <p:spPr>
          <a:xfrm>
            <a:off x="1168057" y="3277193"/>
            <a:ext cx="2252685"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Location:</a:t>
            </a:r>
          </a:p>
        </p:txBody>
      </p:sp>
      <p:sp>
        <p:nvSpPr>
          <p:cNvPr id="53" name="TextBox 52">
            <a:hlinkClick r:id="rId10" action="ppaction://hlinksldjump"/>
            <a:extLst>
              <a:ext uri="{FF2B5EF4-FFF2-40B4-BE49-F238E27FC236}">
                <a16:creationId xmlns:a16="http://schemas.microsoft.com/office/drawing/2014/main" id="{12F764C2-4341-3E41-8E98-35CE813F6682}"/>
              </a:ext>
            </a:extLst>
          </p:cNvPr>
          <p:cNvSpPr txBox="1"/>
          <p:nvPr/>
        </p:nvSpPr>
        <p:spPr>
          <a:xfrm>
            <a:off x="1168057" y="3577267"/>
            <a:ext cx="2252685"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Trail Head:</a:t>
            </a:r>
          </a:p>
        </p:txBody>
      </p:sp>
      <p:pic>
        <p:nvPicPr>
          <p:cNvPr id="54" name="Picture 53">
            <a:hlinkClick r:id="rId11"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5" name="Picture 54">
            <a:hlinkClick r:id="rId13"/>
            <a:extLst>
              <a:ext uri="{FF2B5EF4-FFF2-40B4-BE49-F238E27FC236}">
                <a16:creationId xmlns:a16="http://schemas.microsoft.com/office/drawing/2014/main" id="{5D94CA9E-E873-5740-BA66-2B9CCE04894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6" name="Picture 55">
            <a:hlinkClick r:id="rId15"/>
            <a:extLst>
              <a:ext uri="{FF2B5EF4-FFF2-40B4-BE49-F238E27FC236}">
                <a16:creationId xmlns:a16="http://schemas.microsoft.com/office/drawing/2014/main" id="{3DAD89EE-2790-724E-947E-28FE5000C5A9}"/>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45" name="TextBox 44">
            <a:hlinkClick r:id="rId10" action="ppaction://hlinksldjump"/>
            <a:extLst>
              <a:ext uri="{FF2B5EF4-FFF2-40B4-BE49-F238E27FC236}">
                <a16:creationId xmlns:a16="http://schemas.microsoft.com/office/drawing/2014/main" id="{1652CD3D-19C6-4145-86D5-5F496DE6BB8E}"/>
              </a:ext>
            </a:extLst>
          </p:cNvPr>
          <p:cNvSpPr txBox="1"/>
          <p:nvPr/>
        </p:nvSpPr>
        <p:spPr>
          <a:xfrm>
            <a:off x="1168057" y="3877341"/>
            <a:ext cx="2252685"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Cell Signal?:</a:t>
            </a:r>
          </a:p>
        </p:txBody>
      </p:sp>
      <p:sp>
        <p:nvSpPr>
          <p:cNvPr id="47" name="TextBox 46">
            <a:hlinkClick r:id="rId10" action="ppaction://hlinksldjump"/>
            <a:extLst>
              <a:ext uri="{FF2B5EF4-FFF2-40B4-BE49-F238E27FC236}">
                <a16:creationId xmlns:a16="http://schemas.microsoft.com/office/drawing/2014/main" id="{461C87A2-2B2D-0040-A63A-037613AF3709}"/>
              </a:ext>
            </a:extLst>
          </p:cNvPr>
          <p:cNvSpPr txBox="1"/>
          <p:nvPr/>
        </p:nvSpPr>
        <p:spPr>
          <a:xfrm>
            <a:off x="1168058" y="2636029"/>
            <a:ext cx="2239738"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General Info</a:t>
            </a:r>
          </a:p>
        </p:txBody>
      </p:sp>
      <p:sp>
        <p:nvSpPr>
          <p:cNvPr id="58" name="TextBox 57">
            <a:extLst>
              <a:ext uri="{FF2B5EF4-FFF2-40B4-BE49-F238E27FC236}">
                <a16:creationId xmlns:a16="http://schemas.microsoft.com/office/drawing/2014/main" id="{A76C9946-3012-EF4C-AD69-1EE2CC2DD02F}"/>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Pin-Point Location for trailhead</a:t>
            </a:r>
          </a:p>
          <a:p>
            <a:pPr marL="171450" indent="-171450">
              <a:buFontTx/>
              <a:buChar char="-"/>
            </a:pPr>
            <a:endParaRPr lang="en-US" sz="1200" dirty="0"/>
          </a:p>
        </p:txBody>
      </p:sp>
      <p:sp>
        <p:nvSpPr>
          <p:cNvPr id="2" name="TextBox 1">
            <a:extLst>
              <a:ext uri="{FF2B5EF4-FFF2-40B4-BE49-F238E27FC236}">
                <a16:creationId xmlns:a16="http://schemas.microsoft.com/office/drawing/2014/main" id="{DA6B45D0-F498-6144-8FC1-22A718AC4A53}"/>
              </a:ext>
            </a:extLst>
          </p:cNvPr>
          <p:cNvSpPr txBox="1"/>
          <p:nvPr/>
        </p:nvSpPr>
        <p:spPr>
          <a:xfrm>
            <a:off x="7527553" y="913791"/>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Users can enter general info about their trip.</a:t>
            </a:r>
          </a:p>
        </p:txBody>
      </p:sp>
    </p:spTree>
    <p:extLst>
      <p:ext uri="{BB962C8B-B14F-4D97-AF65-F5344CB8AC3E}">
        <p14:creationId xmlns:p14="http://schemas.microsoft.com/office/powerpoint/2010/main" val="1569085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hone template.tiff">
            <a:extLst>
              <a:ext uri="{FF2B5EF4-FFF2-40B4-BE49-F238E27FC236}">
                <a16:creationId xmlns:a16="http://schemas.microsoft.com/office/drawing/2014/main" id="{78E5E3C4-FEEA-DB41-BE7F-A7CACFE37270}"/>
              </a:ext>
            </a:extLst>
          </p:cNvPr>
          <p:cNvPicPr>
            <a:picLocks noChangeAspect="1"/>
          </p:cNvPicPr>
          <p:nvPr/>
        </p:nvPicPr>
        <p:blipFill>
          <a:blip r:embed="rId3"/>
          <a:stretch>
            <a:fillRect/>
          </a:stretch>
        </p:blipFill>
        <p:spPr>
          <a:xfrm>
            <a:off x="855795" y="1085447"/>
            <a:ext cx="2888463" cy="5390511"/>
          </a:xfrm>
          <a:prstGeom prst="rect">
            <a:avLst/>
          </a:prstGeom>
        </p:spPr>
      </p:pic>
      <p:pic>
        <p:nvPicPr>
          <p:cNvPr id="5" name="Picture 4" descr="Bottom line.tiff">
            <a:extLst>
              <a:ext uri="{FF2B5EF4-FFF2-40B4-BE49-F238E27FC236}">
                <a16:creationId xmlns:a16="http://schemas.microsoft.com/office/drawing/2014/main" id="{54DC0A32-1E71-F344-9172-2C344685B4B9}"/>
              </a:ext>
            </a:extLst>
          </p:cNvPr>
          <p:cNvPicPr>
            <a:picLocks noChangeAspect="1"/>
          </p:cNvPicPr>
          <p:nvPr/>
        </p:nvPicPr>
        <p:blipFill>
          <a:blip r:embed="rId4"/>
          <a:stretch>
            <a:fillRect/>
          </a:stretch>
        </p:blipFill>
        <p:spPr>
          <a:xfrm>
            <a:off x="1346612" y="2566727"/>
            <a:ext cx="1907376" cy="2373834"/>
          </a:xfrm>
          <a:prstGeom prst="rect">
            <a:avLst/>
          </a:prstGeom>
        </p:spPr>
      </p:pic>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697832" y="83217"/>
            <a:ext cx="8229600" cy="1143000"/>
          </a:xfrm>
        </p:spPr>
        <p:txBody>
          <a:bodyPr>
            <a:noAutofit/>
          </a:bodyPr>
          <a:lstStyle/>
          <a:p>
            <a:r>
              <a:rPr lang="en-US" sz="3600" b="1" dirty="0"/>
              <a:t>Main Screen</a:t>
            </a:r>
            <a:r>
              <a:rPr lang="en-US" sz="3600" dirty="0"/>
              <a:t> </a:t>
            </a:r>
          </a:p>
        </p:txBody>
      </p:sp>
      <p:grpSp>
        <p:nvGrpSpPr>
          <p:cNvPr id="8" name="Group 11">
            <a:extLst>
              <a:ext uri="{FF2B5EF4-FFF2-40B4-BE49-F238E27FC236}">
                <a16:creationId xmlns:a16="http://schemas.microsoft.com/office/drawing/2014/main" id="{87E0679A-222E-004A-9CBB-A107FAF3A637}"/>
              </a:ext>
            </a:extLst>
          </p:cNvPr>
          <p:cNvGrpSpPr/>
          <p:nvPr/>
        </p:nvGrpSpPr>
        <p:grpSpPr>
          <a:xfrm>
            <a:off x="1177288" y="2300221"/>
            <a:ext cx="2252725" cy="276999"/>
            <a:chOff x="778666" y="2328032"/>
            <a:chExt cx="2252725" cy="276999"/>
          </a:xfrm>
        </p:grpSpPr>
        <p:sp>
          <p:nvSpPr>
            <p:cNvPr id="9" name="TextBox 8">
              <a:extLst>
                <a:ext uri="{FF2B5EF4-FFF2-40B4-BE49-F238E27FC236}">
                  <a16:creationId xmlns:a16="http://schemas.microsoft.com/office/drawing/2014/main" id="{0D8237D0-484B-5242-8CCF-EC975485F118}"/>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pic>
          <p:nvPicPr>
            <p:cNvPr id="13" name="Picture 12" descr="homeicon.psd">
              <a:hlinkClick r:id="rId5" action="ppaction://hlinksldjump"/>
              <a:extLst>
                <a:ext uri="{FF2B5EF4-FFF2-40B4-BE49-F238E27FC236}">
                  <a16:creationId xmlns:a16="http://schemas.microsoft.com/office/drawing/2014/main" id="{02783C37-7DBA-3740-96A4-863A385935A3}"/>
                </a:ext>
              </a:extLst>
            </p:cNvPr>
            <p:cNvPicPr>
              <a:picLocks noChangeAspect="1"/>
            </p:cNvPicPr>
            <p:nvPr/>
          </p:nvPicPr>
          <p:blipFill>
            <a:blip r:embed="rId6"/>
            <a:stretch>
              <a:fillRect/>
            </a:stretch>
          </p:blipFill>
          <p:spPr>
            <a:xfrm>
              <a:off x="796903" y="2370106"/>
              <a:ext cx="218424" cy="215348"/>
            </a:xfrm>
            <a:prstGeom prst="rect">
              <a:avLst/>
            </a:prstGeom>
          </p:spPr>
        </p:pic>
      </p:grpSp>
      <p:sp>
        <p:nvSpPr>
          <p:cNvPr id="17" name="Right Arrow 16">
            <a:extLst>
              <a:ext uri="{FF2B5EF4-FFF2-40B4-BE49-F238E27FC236}">
                <a16:creationId xmlns:a16="http://schemas.microsoft.com/office/drawing/2014/main" id="{04606811-D9C6-3A4E-A789-F4014738C1A5}"/>
              </a:ext>
            </a:extLst>
          </p:cNvPr>
          <p:cNvSpPr/>
          <p:nvPr/>
        </p:nvSpPr>
        <p:spPr>
          <a:xfrm flipH="1">
            <a:off x="3165246" y="2368097"/>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4">
            <a:extLst>
              <a:ext uri="{FF2B5EF4-FFF2-40B4-BE49-F238E27FC236}">
                <a16:creationId xmlns:a16="http://schemas.microsoft.com/office/drawing/2014/main" id="{421381AE-9915-A647-A9A9-8EAF3DA16CB6}"/>
              </a:ext>
            </a:extLst>
          </p:cNvPr>
          <p:cNvGrpSpPr/>
          <p:nvPr/>
        </p:nvGrpSpPr>
        <p:grpSpPr>
          <a:xfrm>
            <a:off x="1170167" y="2329478"/>
            <a:ext cx="2276547" cy="3225582"/>
            <a:chOff x="771545" y="2353903"/>
            <a:chExt cx="2276547" cy="2852332"/>
          </a:xfrm>
        </p:grpSpPr>
        <p:sp>
          <p:nvSpPr>
            <p:cNvPr id="21" name="TextBox 20">
              <a:extLst>
                <a:ext uri="{FF2B5EF4-FFF2-40B4-BE49-F238E27FC236}">
                  <a16:creationId xmlns:a16="http://schemas.microsoft.com/office/drawing/2014/main" id="{43BB7041-EB7D-074B-8A34-5E29BE9CE382}"/>
                </a:ext>
              </a:extLst>
            </p:cNvPr>
            <p:cNvSpPr txBox="1"/>
            <p:nvPr/>
          </p:nvSpPr>
          <p:spPr>
            <a:xfrm>
              <a:off x="777196" y="2353903"/>
              <a:ext cx="2270896"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25" name="Rectangle 24">
              <a:extLst>
                <a:ext uri="{FF2B5EF4-FFF2-40B4-BE49-F238E27FC236}">
                  <a16:creationId xmlns:a16="http://schemas.microsoft.com/office/drawing/2014/main" id="{3E51F19E-4BF9-C345-A2AD-743FBB299D42}"/>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©2010  Avalanche Lab. All Rights reserved.</a:t>
              </a:r>
            </a:p>
          </p:txBody>
        </p:sp>
      </p:grpSp>
      <p:pic>
        <p:nvPicPr>
          <p:cNvPr id="32" name="Picture 31">
            <a:extLst>
              <a:ext uri="{FF2B5EF4-FFF2-40B4-BE49-F238E27FC236}">
                <a16:creationId xmlns:a16="http://schemas.microsoft.com/office/drawing/2014/main" id="{55B9E506-AF44-0F42-A622-F4F97D64967F}"/>
              </a:ext>
            </a:extLst>
          </p:cNvPr>
          <p:cNvPicPr>
            <a:picLocks noChangeAspect="1"/>
          </p:cNvPicPr>
          <p:nvPr/>
        </p:nvPicPr>
        <p:blipFill>
          <a:blip r:embed="rId7"/>
          <a:stretch>
            <a:fillRect/>
          </a:stretch>
        </p:blipFill>
        <p:spPr>
          <a:xfrm>
            <a:off x="1179484" y="2603858"/>
            <a:ext cx="2249521" cy="2266719"/>
          </a:xfrm>
          <a:prstGeom prst="rect">
            <a:avLst/>
          </a:prstGeom>
        </p:spPr>
      </p:pic>
      <p:pic>
        <p:nvPicPr>
          <p:cNvPr id="58" name="Picture 57">
            <a:extLst>
              <a:ext uri="{FF2B5EF4-FFF2-40B4-BE49-F238E27FC236}">
                <a16:creationId xmlns:a16="http://schemas.microsoft.com/office/drawing/2014/main" id="{5250D28F-9A8F-6749-832C-B811B962BC18}"/>
              </a:ext>
            </a:extLst>
          </p:cNvPr>
          <p:cNvPicPr>
            <a:picLocks noChangeAspect="1"/>
          </p:cNvPicPr>
          <p:nvPr/>
        </p:nvPicPr>
        <p:blipFill>
          <a:blip r:embed="rId8"/>
          <a:stretch>
            <a:fillRect/>
          </a:stretch>
        </p:blipFill>
        <p:spPr>
          <a:xfrm>
            <a:off x="3176039" y="2342652"/>
            <a:ext cx="256413" cy="255362"/>
          </a:xfrm>
          <a:prstGeom prst="rect">
            <a:avLst/>
          </a:prstGeom>
        </p:spPr>
      </p:pic>
      <p:sp>
        <p:nvSpPr>
          <p:cNvPr id="59" name="AutoShape 2" descr="back.png">
            <a:extLst>
              <a:ext uri="{FF2B5EF4-FFF2-40B4-BE49-F238E27FC236}">
                <a16:creationId xmlns:a16="http://schemas.microsoft.com/office/drawing/2014/main" id="{7AA506DE-81DA-0049-A9E2-889C348AD3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 name="Picture 60">
            <a:hlinkClick r:id="rId9"/>
            <a:extLst>
              <a:ext uri="{FF2B5EF4-FFF2-40B4-BE49-F238E27FC236}">
                <a16:creationId xmlns:a16="http://schemas.microsoft.com/office/drawing/2014/main" id="{FC867612-E5BC-C245-932F-5E665C11CAF8}"/>
              </a:ext>
            </a:extLst>
          </p:cNvPr>
          <p:cNvPicPr>
            <a:picLocks noChangeAspect="1"/>
          </p:cNvPicPr>
          <p:nvPr/>
        </p:nvPicPr>
        <p:blipFill>
          <a:blip r:embed="rId10"/>
          <a:stretch>
            <a:fillRect/>
          </a:stretch>
        </p:blipFill>
        <p:spPr>
          <a:xfrm>
            <a:off x="3181713" y="5307786"/>
            <a:ext cx="242694" cy="241700"/>
          </a:xfrm>
          <a:prstGeom prst="rect">
            <a:avLst/>
          </a:prstGeom>
        </p:spPr>
      </p:pic>
      <p:pic>
        <p:nvPicPr>
          <p:cNvPr id="63" name="Picture 62">
            <a:hlinkClick r:id="rId11"/>
            <a:extLst>
              <a:ext uri="{FF2B5EF4-FFF2-40B4-BE49-F238E27FC236}">
                <a16:creationId xmlns:a16="http://schemas.microsoft.com/office/drawing/2014/main" id="{09B82878-415E-0045-AEF0-43597B78ED6D}"/>
              </a:ext>
            </a:extLst>
          </p:cNvPr>
          <p:cNvPicPr>
            <a:picLocks noChangeAspect="1"/>
          </p:cNvPicPr>
          <p:nvPr/>
        </p:nvPicPr>
        <p:blipFill>
          <a:blip r:embed="rId12"/>
          <a:stretch>
            <a:fillRect/>
          </a:stretch>
        </p:blipFill>
        <p:spPr>
          <a:xfrm>
            <a:off x="1196816" y="5308855"/>
            <a:ext cx="242696" cy="241701"/>
          </a:xfrm>
          <a:prstGeom prst="rect">
            <a:avLst/>
          </a:prstGeom>
        </p:spPr>
      </p:pic>
      <p:pic>
        <p:nvPicPr>
          <p:cNvPr id="65" name="Picture 64">
            <a:hlinkClick r:id="rId13" action="ppaction://hlinksldjump"/>
            <a:extLst>
              <a:ext uri="{FF2B5EF4-FFF2-40B4-BE49-F238E27FC236}">
                <a16:creationId xmlns:a16="http://schemas.microsoft.com/office/drawing/2014/main" id="{D8DBCE98-27EB-F449-99EF-902EDE8C309D}"/>
              </a:ext>
            </a:extLst>
          </p:cNvPr>
          <p:cNvPicPr>
            <a:picLocks noChangeAspect="1"/>
          </p:cNvPicPr>
          <p:nvPr/>
        </p:nvPicPr>
        <p:blipFill>
          <a:blip r:embed="rId14"/>
          <a:stretch>
            <a:fillRect/>
          </a:stretch>
        </p:blipFill>
        <p:spPr>
          <a:xfrm>
            <a:off x="1199590" y="2344017"/>
            <a:ext cx="255042" cy="253997"/>
          </a:xfrm>
          <a:prstGeom prst="rect">
            <a:avLst/>
          </a:prstGeom>
        </p:spPr>
      </p:pic>
      <p:sp>
        <p:nvSpPr>
          <p:cNvPr id="3" name="TextBox 2">
            <a:extLst>
              <a:ext uri="{FF2B5EF4-FFF2-40B4-BE49-F238E27FC236}">
                <a16:creationId xmlns:a16="http://schemas.microsoft.com/office/drawing/2014/main" id="{2CD274EC-0EDF-5945-8D88-BB0E56F8E7D8}"/>
              </a:ext>
            </a:extLst>
          </p:cNvPr>
          <p:cNvSpPr txBox="1"/>
          <p:nvPr/>
        </p:nvSpPr>
        <p:spPr>
          <a:xfrm>
            <a:off x="1161775" y="4870577"/>
            <a:ext cx="2258968" cy="439316"/>
          </a:xfrm>
          <a:prstGeom prst="rect">
            <a:avLst/>
          </a:prstGeom>
          <a:solidFill>
            <a:schemeClr val="accent1">
              <a:lumMod val="50000"/>
            </a:schemeClr>
          </a:solidFill>
        </p:spPr>
        <p:txBody>
          <a:bodyPr wrap="square" rtlCol="0">
            <a:spAutoFit/>
          </a:bodyPr>
          <a:lstStyle/>
          <a:p>
            <a:endParaRPr lang="en-US" dirty="0"/>
          </a:p>
        </p:txBody>
      </p:sp>
      <p:pic>
        <p:nvPicPr>
          <p:cNvPr id="46" name="Picture 45">
            <a:hlinkClick r:id="rId15" action="ppaction://hlinksldjump"/>
            <a:extLst>
              <a:ext uri="{FF2B5EF4-FFF2-40B4-BE49-F238E27FC236}">
                <a16:creationId xmlns:a16="http://schemas.microsoft.com/office/drawing/2014/main" id="{CA765BFC-FD5A-124A-B652-8553CAB25732}"/>
              </a:ext>
            </a:extLst>
          </p:cNvPr>
          <p:cNvPicPr>
            <a:picLocks noChangeAspect="1"/>
          </p:cNvPicPr>
          <p:nvPr/>
        </p:nvPicPr>
        <p:blipFill>
          <a:blip r:embed="rId16"/>
          <a:stretch>
            <a:fillRect/>
          </a:stretch>
        </p:blipFill>
        <p:spPr>
          <a:xfrm>
            <a:off x="1216715" y="4966402"/>
            <a:ext cx="335810" cy="335810"/>
          </a:xfrm>
          <a:prstGeom prst="rect">
            <a:avLst/>
          </a:prstGeom>
        </p:spPr>
      </p:pic>
      <p:pic>
        <p:nvPicPr>
          <p:cNvPr id="48" name="Picture 47">
            <a:hlinkClick r:id="rId17" action="ppaction://hlinksldjump"/>
            <a:extLst>
              <a:ext uri="{FF2B5EF4-FFF2-40B4-BE49-F238E27FC236}">
                <a16:creationId xmlns:a16="http://schemas.microsoft.com/office/drawing/2014/main" id="{2B183C4B-0000-E041-95E5-4219802E0B64}"/>
              </a:ext>
            </a:extLst>
          </p:cNvPr>
          <p:cNvPicPr>
            <a:picLocks noChangeAspect="1"/>
          </p:cNvPicPr>
          <p:nvPr/>
        </p:nvPicPr>
        <p:blipFill>
          <a:blip r:embed="rId18"/>
          <a:stretch>
            <a:fillRect/>
          </a:stretch>
        </p:blipFill>
        <p:spPr>
          <a:xfrm>
            <a:off x="3084752" y="4968569"/>
            <a:ext cx="312902" cy="312902"/>
          </a:xfrm>
          <a:prstGeom prst="rect">
            <a:avLst/>
          </a:prstGeom>
        </p:spPr>
      </p:pic>
      <p:pic>
        <p:nvPicPr>
          <p:cNvPr id="50" name="Picture 49">
            <a:hlinkClick r:id="rId19" action="ppaction://hlinksldjump"/>
            <a:extLst>
              <a:ext uri="{FF2B5EF4-FFF2-40B4-BE49-F238E27FC236}">
                <a16:creationId xmlns:a16="http://schemas.microsoft.com/office/drawing/2014/main" id="{EF449B90-C05C-1443-A0E5-7213F4A2A9A0}"/>
              </a:ext>
            </a:extLst>
          </p:cNvPr>
          <p:cNvPicPr>
            <a:picLocks noChangeAspect="1"/>
          </p:cNvPicPr>
          <p:nvPr/>
        </p:nvPicPr>
        <p:blipFill>
          <a:blip r:embed="rId20"/>
          <a:stretch>
            <a:fillRect/>
          </a:stretch>
        </p:blipFill>
        <p:spPr>
          <a:xfrm>
            <a:off x="2711359" y="4968183"/>
            <a:ext cx="312902" cy="312902"/>
          </a:xfrm>
          <a:prstGeom prst="rect">
            <a:avLst/>
          </a:prstGeom>
        </p:spPr>
      </p:pic>
      <p:pic>
        <p:nvPicPr>
          <p:cNvPr id="52" name="Picture 51">
            <a:hlinkClick r:id="rId21" action="ppaction://hlinksldjump"/>
            <a:extLst>
              <a:ext uri="{FF2B5EF4-FFF2-40B4-BE49-F238E27FC236}">
                <a16:creationId xmlns:a16="http://schemas.microsoft.com/office/drawing/2014/main" id="{A82B0C69-8058-0F46-8159-52A69364AE68}"/>
              </a:ext>
            </a:extLst>
          </p:cNvPr>
          <p:cNvPicPr>
            <a:picLocks noChangeAspect="1"/>
          </p:cNvPicPr>
          <p:nvPr/>
        </p:nvPicPr>
        <p:blipFill>
          <a:blip r:embed="rId22"/>
          <a:stretch>
            <a:fillRect/>
          </a:stretch>
        </p:blipFill>
        <p:spPr>
          <a:xfrm>
            <a:off x="1934634" y="4952209"/>
            <a:ext cx="339896" cy="339896"/>
          </a:xfrm>
          <a:prstGeom prst="rect">
            <a:avLst/>
          </a:prstGeom>
        </p:spPr>
      </p:pic>
      <p:pic>
        <p:nvPicPr>
          <p:cNvPr id="54" name="Picture 53">
            <a:hlinkClick r:id="rId23" action="ppaction://hlinksldjump"/>
            <a:extLst>
              <a:ext uri="{FF2B5EF4-FFF2-40B4-BE49-F238E27FC236}">
                <a16:creationId xmlns:a16="http://schemas.microsoft.com/office/drawing/2014/main" id="{D2F3C80C-8253-804F-AFB1-29774EF8CEC6}"/>
              </a:ext>
            </a:extLst>
          </p:cNvPr>
          <p:cNvPicPr>
            <a:picLocks noChangeAspect="1"/>
          </p:cNvPicPr>
          <p:nvPr/>
        </p:nvPicPr>
        <p:blipFill>
          <a:blip r:embed="rId24"/>
          <a:stretch>
            <a:fillRect/>
          </a:stretch>
        </p:blipFill>
        <p:spPr>
          <a:xfrm>
            <a:off x="2328484" y="4954226"/>
            <a:ext cx="339896" cy="339896"/>
          </a:xfrm>
          <a:prstGeom prst="rect">
            <a:avLst/>
          </a:prstGeom>
        </p:spPr>
      </p:pic>
      <p:pic>
        <p:nvPicPr>
          <p:cNvPr id="31" name="Picture 30">
            <a:hlinkClick r:id="rId25" action="ppaction://hlinksldjump"/>
            <a:extLst>
              <a:ext uri="{FF2B5EF4-FFF2-40B4-BE49-F238E27FC236}">
                <a16:creationId xmlns:a16="http://schemas.microsoft.com/office/drawing/2014/main" id="{B6DA89E1-6C0E-964F-92C7-5495F533A31F}"/>
              </a:ext>
            </a:extLst>
          </p:cNvPr>
          <p:cNvPicPr>
            <a:picLocks noChangeAspect="1"/>
          </p:cNvPicPr>
          <p:nvPr/>
        </p:nvPicPr>
        <p:blipFill>
          <a:blip r:embed="rId26"/>
          <a:stretch>
            <a:fillRect/>
          </a:stretch>
        </p:blipFill>
        <p:spPr>
          <a:xfrm>
            <a:off x="1588019" y="4974631"/>
            <a:ext cx="307777" cy="307777"/>
          </a:xfrm>
          <a:prstGeom prst="rect">
            <a:avLst/>
          </a:prstGeom>
        </p:spPr>
      </p:pic>
      <p:sp>
        <p:nvSpPr>
          <p:cNvPr id="6" name="TextBox 5">
            <a:extLst>
              <a:ext uri="{FF2B5EF4-FFF2-40B4-BE49-F238E27FC236}">
                <a16:creationId xmlns:a16="http://schemas.microsoft.com/office/drawing/2014/main" id="{DF49EB46-FD9E-B746-A321-E69C262A681D}"/>
              </a:ext>
            </a:extLst>
          </p:cNvPr>
          <p:cNvSpPr txBox="1"/>
          <p:nvPr/>
        </p:nvSpPr>
        <p:spPr>
          <a:xfrm>
            <a:off x="4637314" y="1347720"/>
            <a:ext cx="5889172" cy="830997"/>
          </a:xfrm>
          <a:prstGeom prst="rect">
            <a:avLst/>
          </a:prstGeom>
          <a:noFill/>
        </p:spPr>
        <p:txBody>
          <a:bodyPr wrap="square" rtlCol="0">
            <a:spAutoFit/>
          </a:bodyPr>
          <a:lstStyle/>
          <a:p>
            <a:r>
              <a:rPr lang="en-US" sz="1200" dirty="0"/>
              <a:t>This is the Main landing page that is reached when the domain </a:t>
            </a:r>
            <a:r>
              <a:rPr lang="en-US" sz="1200" dirty="0" err="1"/>
              <a:t>app.avalanchelab.org</a:t>
            </a:r>
            <a:r>
              <a:rPr lang="en-US" sz="1200" dirty="0"/>
              <a:t> is reached, or the app is opened through a native app on a phone. This design should be responsive and adjust seamlessly from mobile, to tablet, to desktop. When the screen is scrolled down, the menu should transition to the next screen. </a:t>
            </a:r>
          </a:p>
        </p:txBody>
      </p:sp>
      <p:sp>
        <p:nvSpPr>
          <p:cNvPr id="35" name="TextBox 34">
            <a:extLst>
              <a:ext uri="{FF2B5EF4-FFF2-40B4-BE49-F238E27FC236}">
                <a16:creationId xmlns:a16="http://schemas.microsoft.com/office/drawing/2014/main" id="{DDDA20C3-2B01-3449-BBD5-CD664C79B37E}"/>
              </a:ext>
            </a:extLst>
          </p:cNvPr>
          <p:cNvSpPr txBox="1"/>
          <p:nvPr/>
        </p:nvSpPr>
        <p:spPr>
          <a:xfrm>
            <a:off x="4518718" y="2368097"/>
            <a:ext cx="4408714" cy="1107996"/>
          </a:xfrm>
          <a:prstGeom prst="rect">
            <a:avLst/>
          </a:prstGeom>
          <a:noFill/>
        </p:spPr>
        <p:txBody>
          <a:bodyPr wrap="square" rtlCol="0">
            <a:spAutoFit/>
          </a:bodyPr>
          <a:lstStyle/>
          <a:p>
            <a:r>
              <a:rPr lang="en-US" b="1" dirty="0"/>
              <a:t>Notes:</a:t>
            </a:r>
          </a:p>
          <a:p>
            <a:r>
              <a:rPr lang="en-US" sz="1200" dirty="0"/>
              <a:t>The Login/sign up screen will allow users to create and manage their accounts. It should have the existing infrastructure to support paid subscriptions, and manage users with the existing server infrastructure.</a:t>
            </a:r>
          </a:p>
        </p:txBody>
      </p:sp>
      <p:sp>
        <p:nvSpPr>
          <p:cNvPr id="36" name="TextBox 35">
            <a:extLst>
              <a:ext uri="{FF2B5EF4-FFF2-40B4-BE49-F238E27FC236}">
                <a16:creationId xmlns:a16="http://schemas.microsoft.com/office/drawing/2014/main" id="{57903893-4542-624C-9C9A-D6D05728961E}"/>
              </a:ext>
            </a:extLst>
          </p:cNvPr>
          <p:cNvSpPr txBox="1"/>
          <p:nvPr/>
        </p:nvSpPr>
        <p:spPr>
          <a:xfrm>
            <a:off x="4448042" y="4064092"/>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Responsive Design</a:t>
            </a:r>
          </a:p>
          <a:p>
            <a:pPr marL="171450" indent="-171450">
              <a:buFontTx/>
              <a:buChar char="-"/>
            </a:pPr>
            <a:r>
              <a:rPr lang="en-US" sz="1200" dirty="0"/>
              <a:t>State view based on current location</a:t>
            </a:r>
          </a:p>
          <a:p>
            <a:pPr marL="171450" indent="-171450">
              <a:buFontTx/>
              <a:buChar char="-"/>
            </a:pPr>
            <a:endParaRPr lang="en-US" sz="1200" dirty="0"/>
          </a:p>
        </p:txBody>
      </p:sp>
    </p:spTree>
    <p:extLst>
      <p:ext uri="{BB962C8B-B14F-4D97-AF65-F5344CB8AC3E}">
        <p14:creationId xmlns:p14="http://schemas.microsoft.com/office/powerpoint/2010/main" val="3294398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 &gt; Group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My Groups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hlinkClick r:id="rId10"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1"/>
          <a:stretch>
            <a:fillRect/>
          </a:stretch>
        </p:blipFill>
        <p:spPr>
          <a:xfrm>
            <a:off x="3176039" y="2342652"/>
            <a:ext cx="256413" cy="255362"/>
          </a:xfrm>
          <a:prstGeom prst="rect">
            <a:avLst/>
          </a:prstGeom>
        </p:spPr>
      </p:pic>
      <p:pic>
        <p:nvPicPr>
          <p:cNvPr id="55" name="Picture 54">
            <a:hlinkClick r:id="rId12"/>
            <a:extLst>
              <a:ext uri="{FF2B5EF4-FFF2-40B4-BE49-F238E27FC236}">
                <a16:creationId xmlns:a16="http://schemas.microsoft.com/office/drawing/2014/main" id="{5D94CA9E-E873-5740-BA66-2B9CCE04894D}"/>
              </a:ext>
            </a:extLst>
          </p:cNvPr>
          <p:cNvPicPr>
            <a:picLocks noChangeAspect="1"/>
          </p:cNvPicPr>
          <p:nvPr/>
        </p:nvPicPr>
        <p:blipFill>
          <a:blip r:embed="rId13"/>
          <a:stretch>
            <a:fillRect/>
          </a:stretch>
        </p:blipFill>
        <p:spPr>
          <a:xfrm>
            <a:off x="3181713" y="5307786"/>
            <a:ext cx="242694" cy="241700"/>
          </a:xfrm>
          <a:prstGeom prst="rect">
            <a:avLst/>
          </a:prstGeom>
        </p:spPr>
      </p:pic>
      <p:pic>
        <p:nvPicPr>
          <p:cNvPr id="56" name="Picture 55">
            <a:hlinkClick r:id="rId14"/>
            <a:extLst>
              <a:ext uri="{FF2B5EF4-FFF2-40B4-BE49-F238E27FC236}">
                <a16:creationId xmlns:a16="http://schemas.microsoft.com/office/drawing/2014/main" id="{3DAD89EE-2790-724E-947E-28FE5000C5A9}"/>
              </a:ext>
            </a:extLst>
          </p:cNvPr>
          <p:cNvPicPr>
            <a:picLocks noChangeAspect="1"/>
          </p:cNvPicPr>
          <p:nvPr/>
        </p:nvPicPr>
        <p:blipFill>
          <a:blip r:embed="rId15"/>
          <a:stretch>
            <a:fillRect/>
          </a:stretch>
        </p:blipFill>
        <p:spPr>
          <a:xfrm>
            <a:off x="1196816" y="5308855"/>
            <a:ext cx="242696" cy="241701"/>
          </a:xfrm>
          <a:prstGeom prst="rect">
            <a:avLst/>
          </a:prstGeom>
        </p:spPr>
      </p:pic>
      <p:pic>
        <p:nvPicPr>
          <p:cNvPr id="57" name="Picture 56">
            <a:hlinkClick r:id="rId16"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7"/>
          <a:stretch>
            <a:fillRect/>
          </a:stretch>
        </p:blipFill>
        <p:spPr>
          <a:xfrm>
            <a:off x="1199590" y="2344017"/>
            <a:ext cx="255042" cy="253997"/>
          </a:xfrm>
          <a:prstGeom prst="rect">
            <a:avLst/>
          </a:prstGeom>
        </p:spPr>
      </p:pic>
      <p:sp>
        <p:nvSpPr>
          <p:cNvPr id="50" name="TextBox 49">
            <a:hlinkClick r:id="rId18" action="ppaction://hlinksldjump"/>
            <a:extLst>
              <a:ext uri="{FF2B5EF4-FFF2-40B4-BE49-F238E27FC236}">
                <a16:creationId xmlns:a16="http://schemas.microsoft.com/office/drawing/2014/main" id="{D6AB5F93-E7D4-C446-90DA-944B635B2523}"/>
              </a:ext>
            </a:extLst>
          </p:cNvPr>
          <p:cNvSpPr txBox="1"/>
          <p:nvPr/>
        </p:nvSpPr>
        <p:spPr>
          <a:xfrm>
            <a:off x="2043030" y="2995319"/>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A</a:t>
            </a:r>
          </a:p>
        </p:txBody>
      </p:sp>
      <p:sp>
        <p:nvSpPr>
          <p:cNvPr id="51" name="TextBox 50">
            <a:hlinkClick r:id="rId18" action="ppaction://hlinksldjump"/>
            <a:extLst>
              <a:ext uri="{FF2B5EF4-FFF2-40B4-BE49-F238E27FC236}">
                <a16:creationId xmlns:a16="http://schemas.microsoft.com/office/drawing/2014/main" id="{FEFDADD9-B9D2-2842-A5F6-58978E3C7E70}"/>
              </a:ext>
            </a:extLst>
          </p:cNvPr>
          <p:cNvSpPr txBox="1"/>
          <p:nvPr/>
        </p:nvSpPr>
        <p:spPr>
          <a:xfrm>
            <a:off x="2056112" y="3289403"/>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B</a:t>
            </a:r>
          </a:p>
        </p:txBody>
      </p:sp>
      <p:sp>
        <p:nvSpPr>
          <p:cNvPr id="52" name="TextBox 51">
            <a:hlinkClick r:id="rId18" action="ppaction://hlinksldjump"/>
            <a:extLst>
              <a:ext uri="{FF2B5EF4-FFF2-40B4-BE49-F238E27FC236}">
                <a16:creationId xmlns:a16="http://schemas.microsoft.com/office/drawing/2014/main" id="{84DA2EB8-57BA-0A43-A71C-D9EDC0E8909A}"/>
              </a:ext>
            </a:extLst>
          </p:cNvPr>
          <p:cNvSpPr txBox="1"/>
          <p:nvPr/>
        </p:nvSpPr>
        <p:spPr>
          <a:xfrm>
            <a:off x="2054226" y="3595203"/>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C</a:t>
            </a:r>
          </a:p>
        </p:txBody>
      </p:sp>
      <p:sp>
        <p:nvSpPr>
          <p:cNvPr id="58" name="TextBox 57">
            <a:hlinkClick r:id="rId18" action="ppaction://hlinksldjump"/>
            <a:extLst>
              <a:ext uri="{FF2B5EF4-FFF2-40B4-BE49-F238E27FC236}">
                <a16:creationId xmlns:a16="http://schemas.microsoft.com/office/drawing/2014/main" id="{EF4FA381-3F8F-9F4A-9B7C-CA030E271034}"/>
              </a:ext>
            </a:extLst>
          </p:cNvPr>
          <p:cNvSpPr txBox="1"/>
          <p:nvPr/>
        </p:nvSpPr>
        <p:spPr>
          <a:xfrm>
            <a:off x="2051875" y="3890273"/>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New Group</a:t>
            </a:r>
          </a:p>
        </p:txBody>
      </p:sp>
      <p:sp>
        <p:nvSpPr>
          <p:cNvPr id="59" name="TextBox 58">
            <a:hlinkClick r:id="rId18" action="ppaction://hlinksldjump"/>
            <a:extLst>
              <a:ext uri="{FF2B5EF4-FFF2-40B4-BE49-F238E27FC236}">
                <a16:creationId xmlns:a16="http://schemas.microsoft.com/office/drawing/2014/main" id="{649C1F00-C63F-9746-A2AC-AE64F73D1D4A}"/>
              </a:ext>
            </a:extLst>
          </p:cNvPr>
          <p:cNvSpPr txBox="1"/>
          <p:nvPr/>
        </p:nvSpPr>
        <p:spPr>
          <a:xfrm>
            <a:off x="1160751" y="262638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My Groups</a:t>
            </a:r>
          </a:p>
        </p:txBody>
      </p:sp>
      <p:sp>
        <p:nvSpPr>
          <p:cNvPr id="62" name="TextBox 61">
            <a:extLst>
              <a:ext uri="{FF2B5EF4-FFF2-40B4-BE49-F238E27FC236}">
                <a16:creationId xmlns:a16="http://schemas.microsoft.com/office/drawing/2014/main" id="{4A35694E-C532-DF4F-9482-29EB9579B5C7}"/>
              </a:ext>
            </a:extLst>
          </p:cNvPr>
          <p:cNvSpPr txBox="1"/>
          <p:nvPr/>
        </p:nvSpPr>
        <p:spPr>
          <a:xfrm>
            <a:off x="7066673" y="2774213"/>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View Users Groups</a:t>
            </a:r>
          </a:p>
          <a:p>
            <a:pPr marL="171450" indent="-171450">
              <a:buFontTx/>
              <a:buChar char="-"/>
            </a:pPr>
            <a:r>
              <a:rPr lang="en-US" sz="1200" dirty="0"/>
              <a:t>Create New Groups</a:t>
            </a:r>
          </a:p>
          <a:p>
            <a:pPr marL="171450" indent="-171450">
              <a:buFontTx/>
              <a:buChar char="-"/>
            </a:pPr>
            <a:endParaRPr lang="en-US" sz="1200" dirty="0"/>
          </a:p>
        </p:txBody>
      </p:sp>
      <p:sp>
        <p:nvSpPr>
          <p:cNvPr id="2" name="TextBox 1">
            <a:extLst>
              <a:ext uri="{FF2B5EF4-FFF2-40B4-BE49-F238E27FC236}">
                <a16:creationId xmlns:a16="http://schemas.microsoft.com/office/drawing/2014/main" id="{412678BB-C7B5-F740-B91A-D1F5B28D31BB}"/>
              </a:ext>
            </a:extLst>
          </p:cNvPr>
          <p:cNvSpPr txBox="1"/>
          <p:nvPr/>
        </p:nvSpPr>
        <p:spPr>
          <a:xfrm>
            <a:off x="7066673" y="820985"/>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screen for viewing/selecting the group for the trip. Also they can create a  new group at the bottom of the menu.</a:t>
            </a:r>
          </a:p>
        </p:txBody>
      </p:sp>
    </p:spTree>
    <p:extLst>
      <p:ext uri="{BB962C8B-B14F-4D97-AF65-F5344CB8AC3E}">
        <p14:creationId xmlns:p14="http://schemas.microsoft.com/office/powerpoint/2010/main" val="1213694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 &gt; Group &gt; New Group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My Groups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0"/>
          <a:stretch>
            <a:fillRect/>
          </a:stretch>
        </p:blipFill>
        <p:spPr>
          <a:xfrm>
            <a:off x="3176039" y="2342652"/>
            <a:ext cx="256413" cy="255362"/>
          </a:xfrm>
          <a:prstGeom prst="rect">
            <a:avLst/>
          </a:prstGeom>
        </p:spPr>
      </p:pic>
      <p:pic>
        <p:nvPicPr>
          <p:cNvPr id="55" name="Picture 54">
            <a:hlinkClick r:id="rId11"/>
            <a:extLst>
              <a:ext uri="{FF2B5EF4-FFF2-40B4-BE49-F238E27FC236}">
                <a16:creationId xmlns:a16="http://schemas.microsoft.com/office/drawing/2014/main" id="{5D94CA9E-E873-5740-BA66-2B9CCE04894D}"/>
              </a:ext>
            </a:extLst>
          </p:cNvPr>
          <p:cNvPicPr>
            <a:picLocks noChangeAspect="1"/>
          </p:cNvPicPr>
          <p:nvPr/>
        </p:nvPicPr>
        <p:blipFill>
          <a:blip r:embed="rId12"/>
          <a:stretch>
            <a:fillRect/>
          </a:stretch>
        </p:blipFill>
        <p:spPr>
          <a:xfrm>
            <a:off x="3181713" y="5307786"/>
            <a:ext cx="242694" cy="241700"/>
          </a:xfrm>
          <a:prstGeom prst="rect">
            <a:avLst/>
          </a:prstGeom>
        </p:spPr>
      </p:pic>
      <p:pic>
        <p:nvPicPr>
          <p:cNvPr id="56" name="Picture 55">
            <a:hlinkClick r:id="rId13"/>
            <a:extLst>
              <a:ext uri="{FF2B5EF4-FFF2-40B4-BE49-F238E27FC236}">
                <a16:creationId xmlns:a16="http://schemas.microsoft.com/office/drawing/2014/main" id="{3DAD89EE-2790-724E-947E-28FE5000C5A9}"/>
              </a:ext>
            </a:extLst>
          </p:cNvPr>
          <p:cNvPicPr>
            <a:picLocks noChangeAspect="1"/>
          </p:cNvPicPr>
          <p:nvPr/>
        </p:nvPicPr>
        <p:blipFill>
          <a:blip r:embed="rId14"/>
          <a:stretch>
            <a:fillRect/>
          </a:stretch>
        </p:blipFill>
        <p:spPr>
          <a:xfrm>
            <a:off x="1196816" y="5308855"/>
            <a:ext cx="242696" cy="241701"/>
          </a:xfrm>
          <a:prstGeom prst="rect">
            <a:avLst/>
          </a:prstGeom>
        </p:spPr>
      </p:pic>
      <p:pic>
        <p:nvPicPr>
          <p:cNvPr id="57" name="Picture 56">
            <a:hlinkClick r:id="rId15"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6"/>
          <a:stretch>
            <a:fillRect/>
          </a:stretch>
        </p:blipFill>
        <p:spPr>
          <a:xfrm>
            <a:off x="1199590" y="2344017"/>
            <a:ext cx="255042" cy="253997"/>
          </a:xfrm>
          <a:prstGeom prst="rect">
            <a:avLst/>
          </a:prstGeom>
        </p:spPr>
      </p:pic>
      <p:sp>
        <p:nvSpPr>
          <p:cNvPr id="50" name="TextBox 49">
            <a:hlinkClick r:id="rId17" action="ppaction://hlinksldjump"/>
            <a:extLst>
              <a:ext uri="{FF2B5EF4-FFF2-40B4-BE49-F238E27FC236}">
                <a16:creationId xmlns:a16="http://schemas.microsoft.com/office/drawing/2014/main" id="{D6AB5F93-E7D4-C446-90DA-944B635B2523}"/>
              </a:ext>
            </a:extLst>
          </p:cNvPr>
          <p:cNvSpPr txBox="1"/>
          <p:nvPr/>
        </p:nvSpPr>
        <p:spPr>
          <a:xfrm>
            <a:off x="2059568" y="3249906"/>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Me</a:t>
            </a:r>
          </a:p>
        </p:txBody>
      </p:sp>
      <p:sp>
        <p:nvSpPr>
          <p:cNvPr id="58" name="TextBox 57">
            <a:hlinkClick r:id="rId17" action="ppaction://hlinksldjump"/>
            <a:extLst>
              <a:ext uri="{FF2B5EF4-FFF2-40B4-BE49-F238E27FC236}">
                <a16:creationId xmlns:a16="http://schemas.microsoft.com/office/drawing/2014/main" id="{EF4FA381-3F8F-9F4A-9B7C-CA030E271034}"/>
              </a:ext>
            </a:extLst>
          </p:cNvPr>
          <p:cNvSpPr txBox="1"/>
          <p:nvPr/>
        </p:nvSpPr>
        <p:spPr>
          <a:xfrm>
            <a:off x="2068414" y="3560906"/>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New Member</a:t>
            </a:r>
          </a:p>
        </p:txBody>
      </p:sp>
      <p:sp>
        <p:nvSpPr>
          <p:cNvPr id="49" name="TextBox 48">
            <a:hlinkClick r:id="rId17" action="ppaction://hlinksldjump"/>
            <a:extLst>
              <a:ext uri="{FF2B5EF4-FFF2-40B4-BE49-F238E27FC236}">
                <a16:creationId xmlns:a16="http://schemas.microsoft.com/office/drawing/2014/main" id="{D50090AE-CB50-5F42-8ED2-FF29FF5DDE04}"/>
              </a:ext>
            </a:extLst>
          </p:cNvPr>
          <p:cNvSpPr txBox="1"/>
          <p:nvPr/>
        </p:nvSpPr>
        <p:spPr>
          <a:xfrm>
            <a:off x="1183824" y="2941889"/>
            <a:ext cx="224896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New Group Name…</a:t>
            </a:r>
          </a:p>
        </p:txBody>
      </p:sp>
      <p:sp>
        <p:nvSpPr>
          <p:cNvPr id="29" name="TextBox 28">
            <a:hlinkClick r:id="rId17" action="ppaction://hlinksldjump"/>
            <a:extLst>
              <a:ext uri="{FF2B5EF4-FFF2-40B4-BE49-F238E27FC236}">
                <a16:creationId xmlns:a16="http://schemas.microsoft.com/office/drawing/2014/main" id="{AEFC761C-03BC-0E4D-9017-988C57E45AD5}"/>
              </a:ext>
            </a:extLst>
          </p:cNvPr>
          <p:cNvSpPr txBox="1"/>
          <p:nvPr/>
        </p:nvSpPr>
        <p:spPr>
          <a:xfrm>
            <a:off x="1177288" y="261503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New Groups</a:t>
            </a:r>
          </a:p>
        </p:txBody>
      </p:sp>
      <p:sp>
        <p:nvSpPr>
          <p:cNvPr id="30" name="TextBox 29">
            <a:hlinkClick r:id="rId18" action="ppaction://hlinksldjump"/>
            <a:extLst>
              <a:ext uri="{FF2B5EF4-FFF2-40B4-BE49-F238E27FC236}">
                <a16:creationId xmlns:a16="http://schemas.microsoft.com/office/drawing/2014/main" id="{AE655F5F-6FC5-214C-9136-F97CD92380FC}"/>
              </a:ext>
            </a:extLst>
          </p:cNvPr>
          <p:cNvSpPr txBox="1"/>
          <p:nvPr/>
        </p:nvSpPr>
        <p:spPr>
          <a:xfrm>
            <a:off x="2068413" y="3840120"/>
            <a:ext cx="136886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Settings</a:t>
            </a:r>
          </a:p>
        </p:txBody>
      </p:sp>
      <p:sp>
        <p:nvSpPr>
          <p:cNvPr id="45" name="TextBox 44">
            <a:extLst>
              <a:ext uri="{FF2B5EF4-FFF2-40B4-BE49-F238E27FC236}">
                <a16:creationId xmlns:a16="http://schemas.microsoft.com/office/drawing/2014/main" id="{D6ABC4BB-C32D-4A44-BC0E-08A495761743}"/>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r>
              <a:rPr lang="en-US" sz="1200" dirty="0"/>
              <a:t>- Edit Group Members</a:t>
            </a:r>
          </a:p>
        </p:txBody>
      </p:sp>
      <p:sp>
        <p:nvSpPr>
          <p:cNvPr id="2" name="TextBox 1">
            <a:extLst>
              <a:ext uri="{FF2B5EF4-FFF2-40B4-BE49-F238E27FC236}">
                <a16:creationId xmlns:a16="http://schemas.microsoft.com/office/drawing/2014/main" id="{0FE9C525-1DE3-1B4B-9586-236C32F2DCB3}"/>
              </a:ext>
            </a:extLst>
          </p:cNvPr>
          <p:cNvSpPr txBox="1"/>
          <p:nvPr/>
        </p:nvSpPr>
        <p:spPr>
          <a:xfrm>
            <a:off x="7527553" y="1156554"/>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users can create a group, add members, and edit settings for the group.</a:t>
            </a:r>
          </a:p>
          <a:p>
            <a:endParaRPr lang="en-US" sz="1200" dirty="0"/>
          </a:p>
        </p:txBody>
      </p:sp>
    </p:spTree>
    <p:extLst>
      <p:ext uri="{BB962C8B-B14F-4D97-AF65-F5344CB8AC3E}">
        <p14:creationId xmlns:p14="http://schemas.microsoft.com/office/powerpoint/2010/main" val="432006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 &gt; Group &gt; Group Edit</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Edit Group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0"/>
          <a:stretch>
            <a:fillRect/>
          </a:stretch>
        </p:blipFill>
        <p:spPr>
          <a:xfrm>
            <a:off x="3176039" y="2342652"/>
            <a:ext cx="256413" cy="255362"/>
          </a:xfrm>
          <a:prstGeom prst="rect">
            <a:avLst/>
          </a:prstGeom>
        </p:spPr>
      </p:pic>
      <p:pic>
        <p:nvPicPr>
          <p:cNvPr id="55" name="Picture 54">
            <a:hlinkClick r:id="rId11"/>
            <a:extLst>
              <a:ext uri="{FF2B5EF4-FFF2-40B4-BE49-F238E27FC236}">
                <a16:creationId xmlns:a16="http://schemas.microsoft.com/office/drawing/2014/main" id="{5D94CA9E-E873-5740-BA66-2B9CCE04894D}"/>
              </a:ext>
            </a:extLst>
          </p:cNvPr>
          <p:cNvPicPr>
            <a:picLocks noChangeAspect="1"/>
          </p:cNvPicPr>
          <p:nvPr/>
        </p:nvPicPr>
        <p:blipFill>
          <a:blip r:embed="rId12"/>
          <a:stretch>
            <a:fillRect/>
          </a:stretch>
        </p:blipFill>
        <p:spPr>
          <a:xfrm>
            <a:off x="3181713" y="5307786"/>
            <a:ext cx="242694" cy="241700"/>
          </a:xfrm>
          <a:prstGeom prst="rect">
            <a:avLst/>
          </a:prstGeom>
        </p:spPr>
      </p:pic>
      <p:pic>
        <p:nvPicPr>
          <p:cNvPr id="56" name="Picture 55">
            <a:hlinkClick r:id="rId13"/>
            <a:extLst>
              <a:ext uri="{FF2B5EF4-FFF2-40B4-BE49-F238E27FC236}">
                <a16:creationId xmlns:a16="http://schemas.microsoft.com/office/drawing/2014/main" id="{3DAD89EE-2790-724E-947E-28FE5000C5A9}"/>
              </a:ext>
            </a:extLst>
          </p:cNvPr>
          <p:cNvPicPr>
            <a:picLocks noChangeAspect="1"/>
          </p:cNvPicPr>
          <p:nvPr/>
        </p:nvPicPr>
        <p:blipFill>
          <a:blip r:embed="rId14"/>
          <a:stretch>
            <a:fillRect/>
          </a:stretch>
        </p:blipFill>
        <p:spPr>
          <a:xfrm>
            <a:off x="1196816" y="5308855"/>
            <a:ext cx="242696" cy="241701"/>
          </a:xfrm>
          <a:prstGeom prst="rect">
            <a:avLst/>
          </a:prstGeom>
        </p:spPr>
      </p:pic>
      <p:pic>
        <p:nvPicPr>
          <p:cNvPr id="57" name="Picture 56">
            <a:hlinkClick r:id="rId15"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6"/>
          <a:stretch>
            <a:fillRect/>
          </a:stretch>
        </p:blipFill>
        <p:spPr>
          <a:xfrm>
            <a:off x="1199590" y="2344017"/>
            <a:ext cx="255042" cy="253997"/>
          </a:xfrm>
          <a:prstGeom prst="rect">
            <a:avLst/>
          </a:prstGeom>
        </p:spPr>
      </p:pic>
      <p:sp>
        <p:nvSpPr>
          <p:cNvPr id="50" name="TextBox 49">
            <a:hlinkClick r:id="rId17" action="ppaction://hlinksldjump"/>
            <a:extLst>
              <a:ext uri="{FF2B5EF4-FFF2-40B4-BE49-F238E27FC236}">
                <a16:creationId xmlns:a16="http://schemas.microsoft.com/office/drawing/2014/main" id="{D6AB5F93-E7D4-C446-90DA-944B635B2523}"/>
              </a:ext>
            </a:extLst>
          </p:cNvPr>
          <p:cNvSpPr txBox="1"/>
          <p:nvPr/>
        </p:nvSpPr>
        <p:spPr>
          <a:xfrm>
            <a:off x="2059568" y="3249906"/>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Member A</a:t>
            </a:r>
          </a:p>
        </p:txBody>
      </p:sp>
      <p:sp>
        <p:nvSpPr>
          <p:cNvPr id="51" name="TextBox 50">
            <a:hlinkClick r:id="rId17" action="ppaction://hlinksldjump"/>
            <a:extLst>
              <a:ext uri="{FF2B5EF4-FFF2-40B4-BE49-F238E27FC236}">
                <a16:creationId xmlns:a16="http://schemas.microsoft.com/office/drawing/2014/main" id="{FEFDADD9-B9D2-2842-A5F6-58978E3C7E70}"/>
              </a:ext>
            </a:extLst>
          </p:cNvPr>
          <p:cNvSpPr txBox="1"/>
          <p:nvPr/>
        </p:nvSpPr>
        <p:spPr>
          <a:xfrm>
            <a:off x="2072650" y="3543990"/>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Member B</a:t>
            </a:r>
          </a:p>
        </p:txBody>
      </p:sp>
      <p:sp>
        <p:nvSpPr>
          <p:cNvPr id="52" name="TextBox 51">
            <a:hlinkClick r:id="rId17" action="ppaction://hlinksldjump"/>
            <a:extLst>
              <a:ext uri="{FF2B5EF4-FFF2-40B4-BE49-F238E27FC236}">
                <a16:creationId xmlns:a16="http://schemas.microsoft.com/office/drawing/2014/main" id="{84DA2EB8-57BA-0A43-A71C-D9EDC0E8909A}"/>
              </a:ext>
            </a:extLst>
          </p:cNvPr>
          <p:cNvSpPr txBox="1"/>
          <p:nvPr/>
        </p:nvSpPr>
        <p:spPr>
          <a:xfrm>
            <a:off x="2070764" y="3849790"/>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Member C</a:t>
            </a:r>
          </a:p>
        </p:txBody>
      </p:sp>
      <p:sp>
        <p:nvSpPr>
          <p:cNvPr id="58" name="TextBox 57">
            <a:hlinkClick r:id="rId17" action="ppaction://hlinksldjump"/>
            <a:extLst>
              <a:ext uri="{FF2B5EF4-FFF2-40B4-BE49-F238E27FC236}">
                <a16:creationId xmlns:a16="http://schemas.microsoft.com/office/drawing/2014/main" id="{EF4FA381-3F8F-9F4A-9B7C-CA030E271034}"/>
              </a:ext>
            </a:extLst>
          </p:cNvPr>
          <p:cNvSpPr txBox="1"/>
          <p:nvPr/>
        </p:nvSpPr>
        <p:spPr>
          <a:xfrm>
            <a:off x="2068413" y="4144860"/>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New Member</a:t>
            </a:r>
          </a:p>
        </p:txBody>
      </p:sp>
      <p:sp>
        <p:nvSpPr>
          <p:cNvPr id="49" name="TextBox 48">
            <a:hlinkClick r:id="rId17" action="ppaction://hlinksldjump"/>
            <a:extLst>
              <a:ext uri="{FF2B5EF4-FFF2-40B4-BE49-F238E27FC236}">
                <a16:creationId xmlns:a16="http://schemas.microsoft.com/office/drawing/2014/main" id="{D50090AE-CB50-5F42-8ED2-FF29FF5DDE04}"/>
              </a:ext>
            </a:extLst>
          </p:cNvPr>
          <p:cNvSpPr txBox="1"/>
          <p:nvPr/>
        </p:nvSpPr>
        <p:spPr>
          <a:xfrm>
            <a:off x="1183824" y="2941889"/>
            <a:ext cx="224896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A</a:t>
            </a:r>
          </a:p>
        </p:txBody>
      </p:sp>
      <p:sp>
        <p:nvSpPr>
          <p:cNvPr id="29" name="TextBox 28">
            <a:hlinkClick r:id="rId17" action="ppaction://hlinksldjump"/>
            <a:extLst>
              <a:ext uri="{FF2B5EF4-FFF2-40B4-BE49-F238E27FC236}">
                <a16:creationId xmlns:a16="http://schemas.microsoft.com/office/drawing/2014/main" id="{AEFC761C-03BC-0E4D-9017-988C57E45AD5}"/>
              </a:ext>
            </a:extLst>
          </p:cNvPr>
          <p:cNvSpPr txBox="1"/>
          <p:nvPr/>
        </p:nvSpPr>
        <p:spPr>
          <a:xfrm>
            <a:off x="1177288" y="261503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My Groups</a:t>
            </a:r>
          </a:p>
        </p:txBody>
      </p:sp>
      <p:sp>
        <p:nvSpPr>
          <p:cNvPr id="30" name="TextBox 29">
            <a:hlinkClick r:id="rId18" action="ppaction://hlinksldjump"/>
            <a:extLst>
              <a:ext uri="{FF2B5EF4-FFF2-40B4-BE49-F238E27FC236}">
                <a16:creationId xmlns:a16="http://schemas.microsoft.com/office/drawing/2014/main" id="{AE655F5F-6FC5-214C-9136-F97CD92380FC}"/>
              </a:ext>
            </a:extLst>
          </p:cNvPr>
          <p:cNvSpPr txBox="1"/>
          <p:nvPr/>
        </p:nvSpPr>
        <p:spPr>
          <a:xfrm>
            <a:off x="2068412" y="4424074"/>
            <a:ext cx="136886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Settings</a:t>
            </a:r>
          </a:p>
        </p:txBody>
      </p:sp>
      <p:sp>
        <p:nvSpPr>
          <p:cNvPr id="45" name="TextBox 44">
            <a:extLst>
              <a:ext uri="{FF2B5EF4-FFF2-40B4-BE49-F238E27FC236}">
                <a16:creationId xmlns:a16="http://schemas.microsoft.com/office/drawing/2014/main" id="{331F04AB-57C2-4143-B8C1-FB4DE62F2A50}"/>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04DDD536-F5C9-B543-85BD-0CF250E95CB8}"/>
              </a:ext>
            </a:extLst>
          </p:cNvPr>
          <p:cNvSpPr txBox="1"/>
          <p:nvPr/>
        </p:nvSpPr>
        <p:spPr>
          <a:xfrm>
            <a:off x="7527553" y="1081888"/>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edit screen where you put in/edit the new members</a:t>
            </a:r>
          </a:p>
        </p:txBody>
      </p:sp>
    </p:spTree>
    <p:extLst>
      <p:ext uri="{BB962C8B-B14F-4D97-AF65-F5344CB8AC3E}">
        <p14:creationId xmlns:p14="http://schemas.microsoft.com/office/powerpoint/2010/main" val="370475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Trip Planner &gt; Trip Planner (New Trip) &gt; Group &gt; Group Edit &gt; Group Settings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0"/>
          <a:stretch>
            <a:fillRect/>
          </a:stretch>
        </p:blipFill>
        <p:spPr>
          <a:xfrm>
            <a:off x="3176039" y="2342652"/>
            <a:ext cx="256413" cy="255362"/>
          </a:xfrm>
          <a:prstGeom prst="rect">
            <a:avLst/>
          </a:prstGeom>
        </p:spPr>
      </p:pic>
      <p:pic>
        <p:nvPicPr>
          <p:cNvPr id="55" name="Picture 54">
            <a:hlinkClick r:id="rId11"/>
            <a:extLst>
              <a:ext uri="{FF2B5EF4-FFF2-40B4-BE49-F238E27FC236}">
                <a16:creationId xmlns:a16="http://schemas.microsoft.com/office/drawing/2014/main" id="{5D94CA9E-E873-5740-BA66-2B9CCE04894D}"/>
              </a:ext>
            </a:extLst>
          </p:cNvPr>
          <p:cNvPicPr>
            <a:picLocks noChangeAspect="1"/>
          </p:cNvPicPr>
          <p:nvPr/>
        </p:nvPicPr>
        <p:blipFill>
          <a:blip r:embed="rId12"/>
          <a:stretch>
            <a:fillRect/>
          </a:stretch>
        </p:blipFill>
        <p:spPr>
          <a:xfrm>
            <a:off x="3181713" y="5307786"/>
            <a:ext cx="242694" cy="241700"/>
          </a:xfrm>
          <a:prstGeom prst="rect">
            <a:avLst/>
          </a:prstGeom>
        </p:spPr>
      </p:pic>
      <p:pic>
        <p:nvPicPr>
          <p:cNvPr id="56" name="Picture 55">
            <a:hlinkClick r:id="rId13"/>
            <a:extLst>
              <a:ext uri="{FF2B5EF4-FFF2-40B4-BE49-F238E27FC236}">
                <a16:creationId xmlns:a16="http://schemas.microsoft.com/office/drawing/2014/main" id="{3DAD89EE-2790-724E-947E-28FE5000C5A9}"/>
              </a:ext>
            </a:extLst>
          </p:cNvPr>
          <p:cNvPicPr>
            <a:picLocks noChangeAspect="1"/>
          </p:cNvPicPr>
          <p:nvPr/>
        </p:nvPicPr>
        <p:blipFill>
          <a:blip r:embed="rId14"/>
          <a:stretch>
            <a:fillRect/>
          </a:stretch>
        </p:blipFill>
        <p:spPr>
          <a:xfrm>
            <a:off x="1196816" y="5308855"/>
            <a:ext cx="242696" cy="241701"/>
          </a:xfrm>
          <a:prstGeom prst="rect">
            <a:avLst/>
          </a:prstGeom>
        </p:spPr>
      </p:pic>
      <p:pic>
        <p:nvPicPr>
          <p:cNvPr id="57" name="Picture 56">
            <a:hlinkClick r:id="rId15"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6"/>
          <a:stretch>
            <a:fillRect/>
          </a:stretch>
        </p:blipFill>
        <p:spPr>
          <a:xfrm>
            <a:off x="1199590" y="2344017"/>
            <a:ext cx="255042" cy="253997"/>
          </a:xfrm>
          <a:prstGeom prst="rect">
            <a:avLst/>
          </a:prstGeom>
        </p:spPr>
      </p:pic>
      <p:sp>
        <p:nvSpPr>
          <p:cNvPr id="46" name="TextBox 45">
            <a:extLst>
              <a:ext uri="{FF2B5EF4-FFF2-40B4-BE49-F238E27FC236}">
                <a16:creationId xmlns:a16="http://schemas.microsoft.com/office/drawing/2014/main" id="{FDD2BBB9-7816-5444-BA8E-6F4D4E075295}"/>
              </a:ext>
            </a:extLst>
          </p:cNvPr>
          <p:cNvSpPr txBox="1"/>
          <p:nvPr/>
        </p:nvSpPr>
        <p:spPr>
          <a:xfrm>
            <a:off x="4367844" y="1924554"/>
            <a:ext cx="2412776" cy="923330"/>
          </a:xfrm>
          <a:prstGeom prst="rect">
            <a:avLst/>
          </a:prstGeom>
          <a:noFill/>
        </p:spPr>
        <p:txBody>
          <a:bodyPr wrap="none" rtlCol="0">
            <a:spAutoFit/>
          </a:bodyPr>
          <a:lstStyle/>
          <a:p>
            <a:r>
              <a:rPr lang="en-US" dirty="0"/>
              <a:t>Group:</a:t>
            </a:r>
          </a:p>
          <a:p>
            <a:r>
              <a:rPr lang="en-US" dirty="0"/>
              <a:t>- + Group</a:t>
            </a:r>
          </a:p>
          <a:p>
            <a:r>
              <a:rPr lang="en-US" dirty="0"/>
              <a:t>- + New Group Member</a:t>
            </a:r>
          </a:p>
        </p:txBody>
      </p:sp>
      <p:sp>
        <p:nvSpPr>
          <p:cNvPr id="50" name="TextBox 49">
            <a:hlinkClick r:id="rId17" action="ppaction://hlinksldjump"/>
            <a:extLst>
              <a:ext uri="{FF2B5EF4-FFF2-40B4-BE49-F238E27FC236}">
                <a16:creationId xmlns:a16="http://schemas.microsoft.com/office/drawing/2014/main" id="{D6AB5F93-E7D4-C446-90DA-944B635B2523}"/>
              </a:ext>
            </a:extLst>
          </p:cNvPr>
          <p:cNvSpPr txBox="1"/>
          <p:nvPr/>
        </p:nvSpPr>
        <p:spPr>
          <a:xfrm>
            <a:off x="1195525" y="3240236"/>
            <a:ext cx="2230559" cy="31720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Public vs Private:</a:t>
            </a:r>
          </a:p>
        </p:txBody>
      </p:sp>
      <p:sp>
        <p:nvSpPr>
          <p:cNvPr id="51" name="TextBox 50">
            <a:hlinkClick r:id="rId17" action="ppaction://hlinksldjump"/>
            <a:extLst>
              <a:ext uri="{FF2B5EF4-FFF2-40B4-BE49-F238E27FC236}">
                <a16:creationId xmlns:a16="http://schemas.microsoft.com/office/drawing/2014/main" id="{FEFDADD9-B9D2-2842-A5F6-58978E3C7E70}"/>
              </a:ext>
            </a:extLst>
          </p:cNvPr>
          <p:cNvSpPr txBox="1"/>
          <p:nvPr/>
        </p:nvSpPr>
        <p:spPr>
          <a:xfrm>
            <a:off x="1208607" y="3534320"/>
            <a:ext cx="2234378" cy="31720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Send Data: </a:t>
            </a:r>
          </a:p>
        </p:txBody>
      </p:sp>
      <p:sp>
        <p:nvSpPr>
          <p:cNvPr id="52" name="TextBox 51">
            <a:hlinkClick r:id="rId17" action="ppaction://hlinksldjump"/>
            <a:extLst>
              <a:ext uri="{FF2B5EF4-FFF2-40B4-BE49-F238E27FC236}">
                <a16:creationId xmlns:a16="http://schemas.microsoft.com/office/drawing/2014/main" id="{84DA2EB8-57BA-0A43-A71C-D9EDC0E8909A}"/>
              </a:ext>
            </a:extLst>
          </p:cNvPr>
          <p:cNvSpPr txBox="1"/>
          <p:nvPr/>
        </p:nvSpPr>
        <p:spPr>
          <a:xfrm>
            <a:off x="1206721" y="3840120"/>
            <a:ext cx="2230559" cy="31720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Description:</a:t>
            </a:r>
          </a:p>
        </p:txBody>
      </p:sp>
      <p:sp>
        <p:nvSpPr>
          <p:cNvPr id="58" name="TextBox 57">
            <a:hlinkClick r:id="rId17" action="ppaction://hlinksldjump"/>
            <a:extLst>
              <a:ext uri="{FF2B5EF4-FFF2-40B4-BE49-F238E27FC236}">
                <a16:creationId xmlns:a16="http://schemas.microsoft.com/office/drawing/2014/main" id="{EF4FA381-3F8F-9F4A-9B7C-CA030E271034}"/>
              </a:ext>
            </a:extLst>
          </p:cNvPr>
          <p:cNvSpPr txBox="1"/>
          <p:nvPr/>
        </p:nvSpPr>
        <p:spPr>
          <a:xfrm>
            <a:off x="1204370" y="4135190"/>
            <a:ext cx="2234378" cy="31720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Logo:</a:t>
            </a:r>
          </a:p>
        </p:txBody>
      </p:sp>
      <p:sp>
        <p:nvSpPr>
          <p:cNvPr id="49" name="TextBox 48">
            <a:hlinkClick r:id="rId17" action="ppaction://hlinksldjump"/>
            <a:extLst>
              <a:ext uri="{FF2B5EF4-FFF2-40B4-BE49-F238E27FC236}">
                <a16:creationId xmlns:a16="http://schemas.microsoft.com/office/drawing/2014/main" id="{D50090AE-CB50-5F42-8ED2-FF29FF5DDE04}"/>
              </a:ext>
            </a:extLst>
          </p:cNvPr>
          <p:cNvSpPr txBox="1"/>
          <p:nvPr/>
        </p:nvSpPr>
        <p:spPr>
          <a:xfrm>
            <a:off x="1183824" y="2941889"/>
            <a:ext cx="2248962"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Group A Settings</a:t>
            </a:r>
          </a:p>
        </p:txBody>
      </p:sp>
      <p:sp>
        <p:nvSpPr>
          <p:cNvPr id="29" name="TextBox 28">
            <a:hlinkClick r:id="rId17" action="ppaction://hlinksldjump"/>
            <a:extLst>
              <a:ext uri="{FF2B5EF4-FFF2-40B4-BE49-F238E27FC236}">
                <a16:creationId xmlns:a16="http://schemas.microsoft.com/office/drawing/2014/main" id="{AEFC761C-03BC-0E4D-9017-988C57E45AD5}"/>
              </a:ext>
            </a:extLst>
          </p:cNvPr>
          <p:cNvSpPr txBox="1"/>
          <p:nvPr/>
        </p:nvSpPr>
        <p:spPr>
          <a:xfrm>
            <a:off x="1177288" y="261503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My Groups</a:t>
            </a:r>
          </a:p>
        </p:txBody>
      </p:sp>
      <p:sp>
        <p:nvSpPr>
          <p:cNvPr id="30" name="TextBox 29">
            <a:hlinkClick r:id="rId17" action="ppaction://hlinksldjump"/>
            <a:extLst>
              <a:ext uri="{FF2B5EF4-FFF2-40B4-BE49-F238E27FC236}">
                <a16:creationId xmlns:a16="http://schemas.microsoft.com/office/drawing/2014/main" id="{AE655F5F-6FC5-214C-9136-F97CD92380FC}"/>
              </a:ext>
            </a:extLst>
          </p:cNvPr>
          <p:cNvSpPr txBox="1"/>
          <p:nvPr/>
        </p:nvSpPr>
        <p:spPr>
          <a:xfrm>
            <a:off x="1204369" y="4414404"/>
            <a:ext cx="2223493" cy="31720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Notes:</a:t>
            </a:r>
          </a:p>
        </p:txBody>
      </p:sp>
      <p:sp>
        <p:nvSpPr>
          <p:cNvPr id="45" name="TextBox 44">
            <a:extLst>
              <a:ext uri="{FF2B5EF4-FFF2-40B4-BE49-F238E27FC236}">
                <a16:creationId xmlns:a16="http://schemas.microsoft.com/office/drawing/2014/main" id="{7718A9AA-E210-7240-8BDC-EB1F3D0AA67C}"/>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Select public vs private group status</a:t>
            </a:r>
          </a:p>
          <a:p>
            <a:pPr marL="171450" indent="-171450">
              <a:buFontTx/>
              <a:buChar char="-"/>
            </a:pPr>
            <a:r>
              <a:rPr lang="en-US" sz="1200" dirty="0"/>
              <a:t>Assign settings for sending data for group</a:t>
            </a:r>
          </a:p>
          <a:p>
            <a:pPr marL="171450" indent="-171450">
              <a:buFontTx/>
              <a:buChar char="-"/>
            </a:pPr>
            <a:endParaRPr lang="en-US" sz="1200" dirty="0"/>
          </a:p>
        </p:txBody>
      </p:sp>
      <p:sp>
        <p:nvSpPr>
          <p:cNvPr id="2" name="TextBox 1">
            <a:extLst>
              <a:ext uri="{FF2B5EF4-FFF2-40B4-BE49-F238E27FC236}">
                <a16:creationId xmlns:a16="http://schemas.microsoft.com/office/drawing/2014/main" id="{7DF1999E-5627-BC45-A3B7-23DC9B7650BE}"/>
              </a:ext>
            </a:extLst>
          </p:cNvPr>
          <p:cNvSpPr txBox="1"/>
          <p:nvPr/>
        </p:nvSpPr>
        <p:spPr>
          <a:xfrm>
            <a:off x="7527553" y="1353853"/>
            <a:ext cx="4408714"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page that allows users to select settings for their group. </a:t>
            </a:r>
          </a:p>
          <a:p>
            <a:r>
              <a:rPr lang="en-US" sz="1200" dirty="0"/>
              <a:t>Public vs private: </a:t>
            </a:r>
          </a:p>
          <a:p>
            <a:r>
              <a:rPr lang="en-US" sz="1200" dirty="0"/>
              <a:t>Send data:</a:t>
            </a:r>
          </a:p>
          <a:p>
            <a:r>
              <a:rPr lang="en-US" sz="1200" dirty="0"/>
              <a:t>Group description:</a:t>
            </a:r>
          </a:p>
          <a:p>
            <a:r>
              <a:rPr lang="en-US" sz="1200" dirty="0"/>
              <a:t>Group logo:</a:t>
            </a:r>
          </a:p>
          <a:p>
            <a:r>
              <a:rPr lang="en-US" sz="1200" dirty="0"/>
              <a:t>Group notes:</a:t>
            </a:r>
          </a:p>
        </p:txBody>
      </p:sp>
    </p:spTree>
    <p:extLst>
      <p:ext uri="{BB962C8B-B14F-4D97-AF65-F5344CB8AC3E}">
        <p14:creationId xmlns:p14="http://schemas.microsoft.com/office/powerpoint/2010/main" val="26851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10" y="195037"/>
            <a:ext cx="11897712" cy="911203"/>
          </a:xfrm>
        </p:spPr>
        <p:txBody>
          <a:bodyPr>
            <a:noAutofit/>
          </a:bodyPr>
          <a:lstStyle/>
          <a:p>
            <a:r>
              <a:rPr lang="en-US" sz="2400" dirty="0"/>
              <a:t>Main Screen &gt; Toolbox Drop-Down Menu &gt; Trip Planner &gt; Trip Planner (New Trip) &gt; Group &gt; Group Manager &gt; Group Edit &gt; New Member Sub 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1D9C6BA8-F7E6-DB48-8A55-756DFBAF3382}"/>
              </a:ext>
            </a:extLst>
          </p:cNvPr>
          <p:cNvSpPr txBox="1"/>
          <p:nvPr/>
        </p:nvSpPr>
        <p:spPr>
          <a:xfrm>
            <a:off x="1177288" y="2632649"/>
            <a:ext cx="2229286" cy="523220"/>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Groups</a:t>
            </a:r>
          </a:p>
          <a:p>
            <a:endParaRPr lang="en-US" sz="1400" dirty="0">
              <a:solidFill>
                <a:schemeClr val="tx1">
                  <a:lumMod val="75000"/>
                  <a:lumOff val="25000"/>
                </a:schemeClr>
              </a:solidFill>
            </a:endParaRPr>
          </a:p>
        </p:txBody>
      </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1"/>
          <a:stretch>
            <a:fillRect/>
          </a:stretch>
        </p:blipFill>
        <p:spPr>
          <a:xfrm>
            <a:off x="3176039" y="2342652"/>
            <a:ext cx="256413" cy="255362"/>
          </a:xfrm>
          <a:prstGeom prst="rect">
            <a:avLst/>
          </a:prstGeom>
        </p:spPr>
      </p:pic>
      <p:pic>
        <p:nvPicPr>
          <p:cNvPr id="55" name="Picture 54">
            <a:hlinkClick r:id="rId12"/>
            <a:extLst>
              <a:ext uri="{FF2B5EF4-FFF2-40B4-BE49-F238E27FC236}">
                <a16:creationId xmlns:a16="http://schemas.microsoft.com/office/drawing/2014/main" id="{5D94CA9E-E873-5740-BA66-2B9CCE04894D}"/>
              </a:ext>
            </a:extLst>
          </p:cNvPr>
          <p:cNvPicPr>
            <a:picLocks noChangeAspect="1"/>
          </p:cNvPicPr>
          <p:nvPr/>
        </p:nvPicPr>
        <p:blipFill>
          <a:blip r:embed="rId13"/>
          <a:stretch>
            <a:fillRect/>
          </a:stretch>
        </p:blipFill>
        <p:spPr>
          <a:xfrm>
            <a:off x="3181713" y="5307786"/>
            <a:ext cx="242694" cy="241700"/>
          </a:xfrm>
          <a:prstGeom prst="rect">
            <a:avLst/>
          </a:prstGeom>
        </p:spPr>
      </p:pic>
      <p:pic>
        <p:nvPicPr>
          <p:cNvPr id="56" name="Picture 55">
            <a:hlinkClick r:id="rId14"/>
            <a:extLst>
              <a:ext uri="{FF2B5EF4-FFF2-40B4-BE49-F238E27FC236}">
                <a16:creationId xmlns:a16="http://schemas.microsoft.com/office/drawing/2014/main" id="{3DAD89EE-2790-724E-947E-28FE5000C5A9}"/>
              </a:ext>
            </a:extLst>
          </p:cNvPr>
          <p:cNvPicPr>
            <a:picLocks noChangeAspect="1"/>
          </p:cNvPicPr>
          <p:nvPr/>
        </p:nvPicPr>
        <p:blipFill>
          <a:blip r:embed="rId15"/>
          <a:stretch>
            <a:fillRect/>
          </a:stretch>
        </p:blipFill>
        <p:spPr>
          <a:xfrm>
            <a:off x="1196816" y="5308855"/>
            <a:ext cx="242696" cy="241701"/>
          </a:xfrm>
          <a:prstGeom prst="rect">
            <a:avLst/>
          </a:prstGeom>
        </p:spPr>
      </p:pic>
      <p:pic>
        <p:nvPicPr>
          <p:cNvPr id="57" name="Picture 56">
            <a:hlinkClick r:id="rId16"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7"/>
          <a:stretch>
            <a:fillRect/>
          </a:stretch>
        </p:blipFill>
        <p:spPr>
          <a:xfrm>
            <a:off x="1199590" y="2344017"/>
            <a:ext cx="255042" cy="253997"/>
          </a:xfrm>
          <a:prstGeom prst="rect">
            <a:avLst/>
          </a:prstGeom>
        </p:spPr>
      </p:pic>
      <p:sp>
        <p:nvSpPr>
          <p:cNvPr id="49" name="TextBox 48">
            <a:hlinkClick r:id="rId10" action="ppaction://hlinksldjump"/>
            <a:extLst>
              <a:ext uri="{FF2B5EF4-FFF2-40B4-BE49-F238E27FC236}">
                <a16:creationId xmlns:a16="http://schemas.microsoft.com/office/drawing/2014/main" id="{D50090AE-CB50-5F42-8ED2-FF29FF5DDE04}"/>
              </a:ext>
            </a:extLst>
          </p:cNvPr>
          <p:cNvSpPr txBox="1"/>
          <p:nvPr/>
        </p:nvSpPr>
        <p:spPr>
          <a:xfrm>
            <a:off x="1183824" y="2941889"/>
            <a:ext cx="224896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 A</a:t>
            </a:r>
          </a:p>
        </p:txBody>
      </p:sp>
      <p:sp>
        <p:nvSpPr>
          <p:cNvPr id="50" name="TextBox 49">
            <a:hlinkClick r:id="rId10" action="ppaction://hlinksldjump"/>
            <a:extLst>
              <a:ext uri="{FF2B5EF4-FFF2-40B4-BE49-F238E27FC236}">
                <a16:creationId xmlns:a16="http://schemas.microsoft.com/office/drawing/2014/main" id="{D6AB5F93-E7D4-C446-90DA-944B635B2523}"/>
              </a:ext>
            </a:extLst>
          </p:cNvPr>
          <p:cNvSpPr txBox="1"/>
          <p:nvPr/>
        </p:nvSpPr>
        <p:spPr>
          <a:xfrm>
            <a:off x="2059568" y="3249906"/>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A</a:t>
            </a:r>
          </a:p>
        </p:txBody>
      </p:sp>
      <p:sp>
        <p:nvSpPr>
          <p:cNvPr id="51" name="TextBox 50">
            <a:hlinkClick r:id="rId10" action="ppaction://hlinksldjump"/>
            <a:extLst>
              <a:ext uri="{FF2B5EF4-FFF2-40B4-BE49-F238E27FC236}">
                <a16:creationId xmlns:a16="http://schemas.microsoft.com/office/drawing/2014/main" id="{FEFDADD9-B9D2-2842-A5F6-58978E3C7E70}"/>
              </a:ext>
            </a:extLst>
          </p:cNvPr>
          <p:cNvSpPr txBox="1"/>
          <p:nvPr/>
        </p:nvSpPr>
        <p:spPr>
          <a:xfrm>
            <a:off x="2072650" y="3543990"/>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B</a:t>
            </a:r>
          </a:p>
        </p:txBody>
      </p:sp>
      <p:sp>
        <p:nvSpPr>
          <p:cNvPr id="52" name="TextBox 51">
            <a:hlinkClick r:id="rId10" action="ppaction://hlinksldjump"/>
            <a:extLst>
              <a:ext uri="{FF2B5EF4-FFF2-40B4-BE49-F238E27FC236}">
                <a16:creationId xmlns:a16="http://schemas.microsoft.com/office/drawing/2014/main" id="{84DA2EB8-57BA-0A43-A71C-D9EDC0E8909A}"/>
              </a:ext>
            </a:extLst>
          </p:cNvPr>
          <p:cNvSpPr txBox="1"/>
          <p:nvPr/>
        </p:nvSpPr>
        <p:spPr>
          <a:xfrm>
            <a:off x="2070764" y="3849790"/>
            <a:ext cx="137321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C</a:t>
            </a:r>
          </a:p>
        </p:txBody>
      </p:sp>
      <p:sp>
        <p:nvSpPr>
          <p:cNvPr id="58" name="TextBox 57">
            <a:hlinkClick r:id="rId10" action="ppaction://hlinksldjump"/>
            <a:extLst>
              <a:ext uri="{FF2B5EF4-FFF2-40B4-BE49-F238E27FC236}">
                <a16:creationId xmlns:a16="http://schemas.microsoft.com/office/drawing/2014/main" id="{EF4FA381-3F8F-9F4A-9B7C-CA030E271034}"/>
              </a:ext>
            </a:extLst>
          </p:cNvPr>
          <p:cNvSpPr txBox="1"/>
          <p:nvPr/>
        </p:nvSpPr>
        <p:spPr>
          <a:xfrm>
            <a:off x="2068413" y="4144860"/>
            <a:ext cx="1375568"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New Member</a:t>
            </a:r>
          </a:p>
        </p:txBody>
      </p:sp>
      <p:pic>
        <p:nvPicPr>
          <p:cNvPr id="29" name="Picture 28">
            <a:extLst>
              <a:ext uri="{FF2B5EF4-FFF2-40B4-BE49-F238E27FC236}">
                <a16:creationId xmlns:a16="http://schemas.microsoft.com/office/drawing/2014/main" id="{0E3067B3-E850-334D-819D-D203F8BB0B05}"/>
              </a:ext>
            </a:extLst>
          </p:cNvPr>
          <p:cNvPicPr>
            <a:picLocks noChangeAspect="1"/>
          </p:cNvPicPr>
          <p:nvPr/>
        </p:nvPicPr>
        <p:blipFill>
          <a:blip r:embed="rId18"/>
          <a:stretch>
            <a:fillRect/>
          </a:stretch>
        </p:blipFill>
        <p:spPr>
          <a:xfrm>
            <a:off x="1113240" y="4157567"/>
            <a:ext cx="2390129" cy="1210003"/>
          </a:xfrm>
          <a:prstGeom prst="rect">
            <a:avLst/>
          </a:prstGeom>
        </p:spPr>
      </p:pic>
      <p:sp>
        <p:nvSpPr>
          <p:cNvPr id="2" name="TextBox 1">
            <a:hlinkClick r:id="rId19" action="ppaction://hlinksldjump"/>
            <a:extLst>
              <a:ext uri="{FF2B5EF4-FFF2-40B4-BE49-F238E27FC236}">
                <a16:creationId xmlns:a16="http://schemas.microsoft.com/office/drawing/2014/main" id="{9AB22A3F-5717-FD4E-B128-5059F22479ED}"/>
              </a:ext>
            </a:extLst>
          </p:cNvPr>
          <p:cNvSpPr txBox="1"/>
          <p:nvPr/>
        </p:nvSpPr>
        <p:spPr>
          <a:xfrm>
            <a:off x="1241226" y="4440117"/>
            <a:ext cx="2202755" cy="369332"/>
          </a:xfrm>
          <a:prstGeom prst="rect">
            <a:avLst/>
          </a:prstGeom>
          <a:solidFill>
            <a:schemeClr val="bg2"/>
          </a:solidFill>
        </p:spPr>
        <p:txBody>
          <a:bodyPr wrap="square" rtlCol="0">
            <a:spAutoFit/>
          </a:bodyPr>
          <a:lstStyle/>
          <a:p>
            <a:pPr algn="ctr"/>
            <a:r>
              <a:rPr lang="en-US" dirty="0"/>
              <a:t>Lookup Member</a:t>
            </a:r>
          </a:p>
        </p:txBody>
      </p:sp>
      <p:sp>
        <p:nvSpPr>
          <p:cNvPr id="31" name="TextBox 30">
            <a:hlinkClick r:id="rId20" action="ppaction://hlinksldjump"/>
            <a:extLst>
              <a:ext uri="{FF2B5EF4-FFF2-40B4-BE49-F238E27FC236}">
                <a16:creationId xmlns:a16="http://schemas.microsoft.com/office/drawing/2014/main" id="{B7206881-5F45-9943-828F-883AC7D5385E}"/>
              </a:ext>
            </a:extLst>
          </p:cNvPr>
          <p:cNvSpPr txBox="1"/>
          <p:nvPr/>
        </p:nvSpPr>
        <p:spPr>
          <a:xfrm>
            <a:off x="1234077" y="4860870"/>
            <a:ext cx="2202755" cy="369332"/>
          </a:xfrm>
          <a:prstGeom prst="rect">
            <a:avLst/>
          </a:prstGeom>
          <a:solidFill>
            <a:schemeClr val="bg2"/>
          </a:solidFill>
        </p:spPr>
        <p:txBody>
          <a:bodyPr wrap="square" rtlCol="0">
            <a:spAutoFit/>
          </a:bodyPr>
          <a:lstStyle/>
          <a:p>
            <a:pPr algn="ctr"/>
            <a:r>
              <a:rPr lang="en-US" dirty="0"/>
              <a:t>+ New Member</a:t>
            </a:r>
          </a:p>
        </p:txBody>
      </p:sp>
      <p:sp>
        <p:nvSpPr>
          <p:cNvPr id="47" name="TextBox 46">
            <a:extLst>
              <a:ext uri="{FF2B5EF4-FFF2-40B4-BE49-F238E27FC236}">
                <a16:creationId xmlns:a16="http://schemas.microsoft.com/office/drawing/2014/main" id="{688FABBB-0372-354C-876B-6AFF5ED812AD}"/>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r>
              <a:rPr lang="en-US" sz="1200" dirty="0"/>
              <a:t>-Add new group member from scratch or lookup someone on the avalanche lab network</a:t>
            </a:r>
          </a:p>
        </p:txBody>
      </p:sp>
      <p:sp>
        <p:nvSpPr>
          <p:cNvPr id="3" name="TextBox 2">
            <a:extLst>
              <a:ext uri="{FF2B5EF4-FFF2-40B4-BE49-F238E27FC236}">
                <a16:creationId xmlns:a16="http://schemas.microsoft.com/office/drawing/2014/main" id="{A64FB960-63BA-0F48-9DDD-BB0B7ACE4B71}"/>
              </a:ext>
            </a:extLst>
          </p:cNvPr>
          <p:cNvSpPr txBox="1"/>
          <p:nvPr/>
        </p:nvSpPr>
        <p:spPr>
          <a:xfrm>
            <a:off x="7527553" y="1223243"/>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sub menu allows users to lookup users or add a new group member.</a:t>
            </a:r>
          </a:p>
        </p:txBody>
      </p:sp>
    </p:spTree>
    <p:extLst>
      <p:ext uri="{BB962C8B-B14F-4D97-AF65-F5344CB8AC3E}">
        <p14:creationId xmlns:p14="http://schemas.microsoft.com/office/powerpoint/2010/main" val="3601007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10" y="195037"/>
            <a:ext cx="11897712" cy="911203"/>
          </a:xfrm>
        </p:spPr>
        <p:txBody>
          <a:bodyPr>
            <a:noAutofit/>
          </a:bodyPr>
          <a:lstStyle/>
          <a:p>
            <a:r>
              <a:rPr lang="en-US" sz="2400" dirty="0"/>
              <a:t>Main Screen &gt; Toolbox Drop-Down Menu &gt; Master Planner &gt; Trip Planner (New Trip) &gt; Group &gt; Group Manager &gt; Group Edit &gt; New Member Sub Menu &gt; Member Lookup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Lookup Users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0"/>
          <a:stretch>
            <a:fillRect/>
          </a:stretch>
        </p:blipFill>
        <p:spPr>
          <a:xfrm>
            <a:off x="3176039" y="2342652"/>
            <a:ext cx="256413" cy="255362"/>
          </a:xfrm>
          <a:prstGeom prst="rect">
            <a:avLst/>
          </a:prstGeom>
        </p:spPr>
      </p:pic>
      <p:pic>
        <p:nvPicPr>
          <p:cNvPr id="55" name="Picture 54">
            <a:hlinkClick r:id="rId11"/>
            <a:extLst>
              <a:ext uri="{FF2B5EF4-FFF2-40B4-BE49-F238E27FC236}">
                <a16:creationId xmlns:a16="http://schemas.microsoft.com/office/drawing/2014/main" id="{5D94CA9E-E873-5740-BA66-2B9CCE04894D}"/>
              </a:ext>
            </a:extLst>
          </p:cNvPr>
          <p:cNvPicPr>
            <a:picLocks noChangeAspect="1"/>
          </p:cNvPicPr>
          <p:nvPr/>
        </p:nvPicPr>
        <p:blipFill>
          <a:blip r:embed="rId12"/>
          <a:stretch>
            <a:fillRect/>
          </a:stretch>
        </p:blipFill>
        <p:spPr>
          <a:xfrm>
            <a:off x="3181713" y="5307786"/>
            <a:ext cx="242694" cy="241700"/>
          </a:xfrm>
          <a:prstGeom prst="rect">
            <a:avLst/>
          </a:prstGeom>
        </p:spPr>
      </p:pic>
      <p:pic>
        <p:nvPicPr>
          <p:cNvPr id="56" name="Picture 55">
            <a:hlinkClick r:id="rId13"/>
            <a:extLst>
              <a:ext uri="{FF2B5EF4-FFF2-40B4-BE49-F238E27FC236}">
                <a16:creationId xmlns:a16="http://schemas.microsoft.com/office/drawing/2014/main" id="{3DAD89EE-2790-724E-947E-28FE5000C5A9}"/>
              </a:ext>
            </a:extLst>
          </p:cNvPr>
          <p:cNvPicPr>
            <a:picLocks noChangeAspect="1"/>
          </p:cNvPicPr>
          <p:nvPr/>
        </p:nvPicPr>
        <p:blipFill>
          <a:blip r:embed="rId14"/>
          <a:stretch>
            <a:fillRect/>
          </a:stretch>
        </p:blipFill>
        <p:spPr>
          <a:xfrm>
            <a:off x="1196816" y="5308855"/>
            <a:ext cx="242696" cy="241701"/>
          </a:xfrm>
          <a:prstGeom prst="rect">
            <a:avLst/>
          </a:prstGeom>
        </p:spPr>
      </p:pic>
      <p:pic>
        <p:nvPicPr>
          <p:cNvPr id="57" name="Picture 56">
            <a:hlinkClick r:id="rId15"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6"/>
          <a:stretch>
            <a:fillRect/>
          </a:stretch>
        </p:blipFill>
        <p:spPr>
          <a:xfrm>
            <a:off x="1199590" y="2344017"/>
            <a:ext cx="255042" cy="253997"/>
          </a:xfrm>
          <a:prstGeom prst="rect">
            <a:avLst/>
          </a:prstGeom>
        </p:spPr>
      </p:pic>
      <p:sp>
        <p:nvSpPr>
          <p:cNvPr id="49" name="TextBox 48">
            <a:hlinkClick r:id="rId17" action="ppaction://hlinksldjump"/>
            <a:extLst>
              <a:ext uri="{FF2B5EF4-FFF2-40B4-BE49-F238E27FC236}">
                <a16:creationId xmlns:a16="http://schemas.microsoft.com/office/drawing/2014/main" id="{D50090AE-CB50-5F42-8ED2-FF29FF5DDE04}"/>
              </a:ext>
            </a:extLst>
          </p:cNvPr>
          <p:cNvSpPr txBox="1"/>
          <p:nvPr/>
        </p:nvSpPr>
        <p:spPr>
          <a:xfrm>
            <a:off x="1125977" y="2940230"/>
            <a:ext cx="74533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 Name</a:t>
            </a:r>
          </a:p>
        </p:txBody>
      </p:sp>
      <p:sp>
        <p:nvSpPr>
          <p:cNvPr id="50" name="TextBox 49">
            <a:hlinkClick r:id="rId17" action="ppaction://hlinksldjump"/>
            <a:extLst>
              <a:ext uri="{FF2B5EF4-FFF2-40B4-BE49-F238E27FC236}">
                <a16:creationId xmlns:a16="http://schemas.microsoft.com/office/drawing/2014/main" id="{D6AB5F93-E7D4-C446-90DA-944B635B2523}"/>
              </a:ext>
            </a:extLst>
          </p:cNvPr>
          <p:cNvSpPr txBox="1"/>
          <p:nvPr/>
        </p:nvSpPr>
        <p:spPr>
          <a:xfrm>
            <a:off x="1875074" y="2951653"/>
            <a:ext cx="99431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User Name</a:t>
            </a:r>
          </a:p>
        </p:txBody>
      </p:sp>
      <p:sp>
        <p:nvSpPr>
          <p:cNvPr id="51" name="TextBox 50">
            <a:hlinkClick r:id="rId17" action="ppaction://hlinksldjump"/>
            <a:extLst>
              <a:ext uri="{FF2B5EF4-FFF2-40B4-BE49-F238E27FC236}">
                <a16:creationId xmlns:a16="http://schemas.microsoft.com/office/drawing/2014/main" id="{FEFDADD9-B9D2-2842-A5F6-58978E3C7E70}"/>
              </a:ext>
            </a:extLst>
          </p:cNvPr>
          <p:cNvSpPr txBox="1"/>
          <p:nvPr/>
        </p:nvSpPr>
        <p:spPr>
          <a:xfrm>
            <a:off x="2869385" y="2944350"/>
            <a:ext cx="59172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State</a:t>
            </a:r>
          </a:p>
        </p:txBody>
      </p:sp>
      <p:sp>
        <p:nvSpPr>
          <p:cNvPr id="30" name="TextBox 29">
            <a:hlinkClick r:id="rId17" action="ppaction://hlinksldjump"/>
            <a:extLst>
              <a:ext uri="{FF2B5EF4-FFF2-40B4-BE49-F238E27FC236}">
                <a16:creationId xmlns:a16="http://schemas.microsoft.com/office/drawing/2014/main" id="{2B379B6D-DC71-DA42-8F37-0FA5D6A7B9E1}"/>
              </a:ext>
            </a:extLst>
          </p:cNvPr>
          <p:cNvSpPr txBox="1"/>
          <p:nvPr/>
        </p:nvSpPr>
        <p:spPr>
          <a:xfrm>
            <a:off x="1177288" y="261503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(Search)</a:t>
            </a:r>
          </a:p>
        </p:txBody>
      </p:sp>
      <p:sp>
        <p:nvSpPr>
          <p:cNvPr id="45" name="TextBox 44">
            <a:extLst>
              <a:ext uri="{FF2B5EF4-FFF2-40B4-BE49-F238E27FC236}">
                <a16:creationId xmlns:a16="http://schemas.microsoft.com/office/drawing/2014/main" id="{E3130396-99E1-D448-8973-E0A40C9F90A9}"/>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Allows users to look up and view other members</a:t>
            </a:r>
          </a:p>
          <a:p>
            <a:pPr marL="171450" indent="-171450">
              <a:buFontTx/>
              <a:buChar char="-"/>
            </a:pPr>
            <a:r>
              <a:rPr lang="en-US" sz="1200" dirty="0"/>
              <a:t>Search for users</a:t>
            </a:r>
          </a:p>
          <a:p>
            <a:pPr marL="171450" indent="-171450">
              <a:buFontTx/>
              <a:buChar char="-"/>
            </a:pPr>
            <a:endParaRPr lang="en-US" sz="1200" dirty="0"/>
          </a:p>
        </p:txBody>
      </p:sp>
      <p:sp>
        <p:nvSpPr>
          <p:cNvPr id="2" name="TextBox 1">
            <a:extLst>
              <a:ext uri="{FF2B5EF4-FFF2-40B4-BE49-F238E27FC236}">
                <a16:creationId xmlns:a16="http://schemas.microsoft.com/office/drawing/2014/main" id="{8D260983-0859-D64E-8D9E-B3FEF7DFC773}"/>
              </a:ext>
            </a:extLst>
          </p:cNvPr>
          <p:cNvSpPr txBox="1"/>
          <p:nvPr/>
        </p:nvSpPr>
        <p:spPr>
          <a:xfrm>
            <a:off x="7527553" y="1142323"/>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the members to be looked up or searched.</a:t>
            </a:r>
          </a:p>
        </p:txBody>
      </p:sp>
    </p:spTree>
    <p:extLst>
      <p:ext uri="{BB962C8B-B14F-4D97-AF65-F5344CB8AC3E}">
        <p14:creationId xmlns:p14="http://schemas.microsoft.com/office/powerpoint/2010/main" val="111868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10" y="195037"/>
            <a:ext cx="11897712" cy="911203"/>
          </a:xfrm>
        </p:spPr>
        <p:txBody>
          <a:bodyPr>
            <a:noAutofit/>
          </a:bodyPr>
          <a:lstStyle/>
          <a:p>
            <a:r>
              <a:rPr lang="en-US" sz="2400" dirty="0"/>
              <a:t>Main Screen &gt; Toolbox Drop-Down Menu &gt; Master Planner &gt; Trip Planner (New Trip) &gt; Group &gt; Group Manager &gt; Group Edit &gt; New Member Sub Menu &gt; Add New Member</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Group Member</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extLst>
              <a:ext uri="{FF2B5EF4-FFF2-40B4-BE49-F238E27FC236}">
                <a16:creationId xmlns:a16="http://schemas.microsoft.com/office/drawing/2014/main" id="{D8749FB8-34CC-BD42-9A45-78568C6956B8}"/>
              </a:ext>
            </a:extLst>
          </p:cNvPr>
          <p:cNvPicPr>
            <a:picLocks noChangeAspect="1"/>
          </p:cNvPicPr>
          <p:nvPr/>
        </p:nvPicPr>
        <p:blipFill>
          <a:blip r:embed="rId10"/>
          <a:stretch>
            <a:fillRect/>
          </a:stretch>
        </p:blipFill>
        <p:spPr>
          <a:xfrm>
            <a:off x="3176039" y="2342652"/>
            <a:ext cx="256413" cy="255362"/>
          </a:xfrm>
          <a:prstGeom prst="rect">
            <a:avLst/>
          </a:prstGeom>
        </p:spPr>
      </p:pic>
      <p:pic>
        <p:nvPicPr>
          <p:cNvPr id="55" name="Picture 54">
            <a:hlinkClick r:id="rId11"/>
            <a:extLst>
              <a:ext uri="{FF2B5EF4-FFF2-40B4-BE49-F238E27FC236}">
                <a16:creationId xmlns:a16="http://schemas.microsoft.com/office/drawing/2014/main" id="{5D94CA9E-E873-5740-BA66-2B9CCE04894D}"/>
              </a:ext>
            </a:extLst>
          </p:cNvPr>
          <p:cNvPicPr>
            <a:picLocks noChangeAspect="1"/>
          </p:cNvPicPr>
          <p:nvPr/>
        </p:nvPicPr>
        <p:blipFill>
          <a:blip r:embed="rId12"/>
          <a:stretch>
            <a:fillRect/>
          </a:stretch>
        </p:blipFill>
        <p:spPr>
          <a:xfrm>
            <a:off x="3181713" y="5307786"/>
            <a:ext cx="242694" cy="241700"/>
          </a:xfrm>
          <a:prstGeom prst="rect">
            <a:avLst/>
          </a:prstGeom>
        </p:spPr>
      </p:pic>
      <p:pic>
        <p:nvPicPr>
          <p:cNvPr id="56" name="Picture 55">
            <a:hlinkClick r:id="rId13"/>
            <a:extLst>
              <a:ext uri="{FF2B5EF4-FFF2-40B4-BE49-F238E27FC236}">
                <a16:creationId xmlns:a16="http://schemas.microsoft.com/office/drawing/2014/main" id="{3DAD89EE-2790-724E-947E-28FE5000C5A9}"/>
              </a:ext>
            </a:extLst>
          </p:cNvPr>
          <p:cNvPicPr>
            <a:picLocks noChangeAspect="1"/>
          </p:cNvPicPr>
          <p:nvPr/>
        </p:nvPicPr>
        <p:blipFill>
          <a:blip r:embed="rId14"/>
          <a:stretch>
            <a:fillRect/>
          </a:stretch>
        </p:blipFill>
        <p:spPr>
          <a:xfrm>
            <a:off x="1196816" y="5308855"/>
            <a:ext cx="242696" cy="241701"/>
          </a:xfrm>
          <a:prstGeom prst="rect">
            <a:avLst/>
          </a:prstGeom>
        </p:spPr>
      </p:pic>
      <p:pic>
        <p:nvPicPr>
          <p:cNvPr id="57" name="Picture 56">
            <a:hlinkClick r:id="rId15"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6"/>
          <a:stretch>
            <a:fillRect/>
          </a:stretch>
        </p:blipFill>
        <p:spPr>
          <a:xfrm>
            <a:off x="1199590" y="2344017"/>
            <a:ext cx="255042" cy="253997"/>
          </a:xfrm>
          <a:prstGeom prst="rect">
            <a:avLst/>
          </a:prstGeom>
        </p:spPr>
      </p:pic>
      <p:sp>
        <p:nvSpPr>
          <p:cNvPr id="30" name="TextBox 29">
            <a:hlinkClick r:id="rId17" action="ppaction://hlinksldjump"/>
            <a:extLst>
              <a:ext uri="{FF2B5EF4-FFF2-40B4-BE49-F238E27FC236}">
                <a16:creationId xmlns:a16="http://schemas.microsoft.com/office/drawing/2014/main" id="{6F55A1C4-BBE0-C443-BA6B-5EC2B178A3BA}"/>
              </a:ext>
            </a:extLst>
          </p:cNvPr>
          <p:cNvSpPr txBox="1"/>
          <p:nvPr/>
        </p:nvSpPr>
        <p:spPr>
          <a:xfrm>
            <a:off x="1177288" y="2615033"/>
            <a:ext cx="2259992" cy="316113"/>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New Group Members</a:t>
            </a:r>
          </a:p>
        </p:txBody>
      </p:sp>
      <p:sp>
        <p:nvSpPr>
          <p:cNvPr id="31" name="TextBox 30">
            <a:hlinkClick r:id="rId17" action="ppaction://hlinksldjump"/>
            <a:extLst>
              <a:ext uri="{FF2B5EF4-FFF2-40B4-BE49-F238E27FC236}">
                <a16:creationId xmlns:a16="http://schemas.microsoft.com/office/drawing/2014/main" id="{DA1075AF-48B4-4B43-B868-ABF53E2FA833}"/>
              </a:ext>
            </a:extLst>
          </p:cNvPr>
          <p:cNvSpPr txBox="1"/>
          <p:nvPr/>
        </p:nvSpPr>
        <p:spPr>
          <a:xfrm>
            <a:off x="1186131" y="3246081"/>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Cell Phone:</a:t>
            </a:r>
          </a:p>
        </p:txBody>
      </p:sp>
      <p:sp>
        <p:nvSpPr>
          <p:cNvPr id="45" name="TextBox 44">
            <a:hlinkClick r:id="rId17" action="ppaction://hlinksldjump"/>
            <a:extLst>
              <a:ext uri="{FF2B5EF4-FFF2-40B4-BE49-F238E27FC236}">
                <a16:creationId xmlns:a16="http://schemas.microsoft.com/office/drawing/2014/main" id="{748B0AAB-066C-F144-80A8-E8831D02A1E5}"/>
              </a:ext>
            </a:extLst>
          </p:cNvPr>
          <p:cNvSpPr txBox="1"/>
          <p:nvPr/>
        </p:nvSpPr>
        <p:spPr>
          <a:xfrm>
            <a:off x="1174848" y="3552642"/>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DOB:</a:t>
            </a:r>
          </a:p>
        </p:txBody>
      </p:sp>
      <p:sp>
        <p:nvSpPr>
          <p:cNvPr id="47" name="TextBox 46">
            <a:hlinkClick r:id="rId17" action="ppaction://hlinksldjump"/>
            <a:extLst>
              <a:ext uri="{FF2B5EF4-FFF2-40B4-BE49-F238E27FC236}">
                <a16:creationId xmlns:a16="http://schemas.microsoft.com/office/drawing/2014/main" id="{DEA3B8F7-E6BA-B54A-A146-3CC877BBBA7F}"/>
              </a:ext>
            </a:extLst>
          </p:cNvPr>
          <p:cNvSpPr txBox="1"/>
          <p:nvPr/>
        </p:nvSpPr>
        <p:spPr>
          <a:xfrm>
            <a:off x="1186131" y="2938304"/>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Name:</a:t>
            </a:r>
          </a:p>
        </p:txBody>
      </p:sp>
      <p:sp>
        <p:nvSpPr>
          <p:cNvPr id="53" name="TextBox 52">
            <a:hlinkClick r:id="rId17" action="ppaction://hlinksldjump"/>
            <a:extLst>
              <a:ext uri="{FF2B5EF4-FFF2-40B4-BE49-F238E27FC236}">
                <a16:creationId xmlns:a16="http://schemas.microsoft.com/office/drawing/2014/main" id="{26A9B3BC-F95D-504D-B134-0AD69211F0F3}"/>
              </a:ext>
            </a:extLst>
          </p:cNvPr>
          <p:cNvSpPr txBox="1"/>
          <p:nvPr/>
        </p:nvSpPr>
        <p:spPr>
          <a:xfrm>
            <a:off x="1181450" y="4171208"/>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Risk Tolerance</a:t>
            </a:r>
          </a:p>
        </p:txBody>
      </p:sp>
      <p:sp>
        <p:nvSpPr>
          <p:cNvPr id="59" name="TextBox 58">
            <a:hlinkClick r:id="rId17" action="ppaction://hlinksldjump"/>
            <a:extLst>
              <a:ext uri="{FF2B5EF4-FFF2-40B4-BE49-F238E27FC236}">
                <a16:creationId xmlns:a16="http://schemas.microsoft.com/office/drawing/2014/main" id="{69F57592-7086-7A4A-B8F2-28206FA66A2A}"/>
              </a:ext>
            </a:extLst>
          </p:cNvPr>
          <p:cNvSpPr txBox="1"/>
          <p:nvPr/>
        </p:nvSpPr>
        <p:spPr>
          <a:xfrm>
            <a:off x="1170167" y="4477769"/>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Health Issues</a:t>
            </a:r>
          </a:p>
        </p:txBody>
      </p:sp>
      <p:sp>
        <p:nvSpPr>
          <p:cNvPr id="60" name="TextBox 59">
            <a:hlinkClick r:id="rId17" action="ppaction://hlinksldjump"/>
            <a:extLst>
              <a:ext uri="{FF2B5EF4-FFF2-40B4-BE49-F238E27FC236}">
                <a16:creationId xmlns:a16="http://schemas.microsoft.com/office/drawing/2014/main" id="{181D2E8D-C04E-E141-8777-7E54EF0483A3}"/>
              </a:ext>
            </a:extLst>
          </p:cNvPr>
          <p:cNvSpPr txBox="1"/>
          <p:nvPr/>
        </p:nvSpPr>
        <p:spPr>
          <a:xfrm>
            <a:off x="1181450" y="3863431"/>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Fallows ”The Code”</a:t>
            </a:r>
          </a:p>
        </p:txBody>
      </p:sp>
      <p:sp>
        <p:nvSpPr>
          <p:cNvPr id="61" name="TextBox 60">
            <a:hlinkClick r:id="rId17" action="ppaction://hlinksldjump"/>
            <a:extLst>
              <a:ext uri="{FF2B5EF4-FFF2-40B4-BE49-F238E27FC236}">
                <a16:creationId xmlns:a16="http://schemas.microsoft.com/office/drawing/2014/main" id="{DA583D60-5A65-2543-A950-8F66C66F676F}"/>
              </a:ext>
            </a:extLst>
          </p:cNvPr>
          <p:cNvSpPr txBox="1"/>
          <p:nvPr/>
        </p:nvSpPr>
        <p:spPr>
          <a:xfrm>
            <a:off x="1168058" y="4788558"/>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Riding Style:</a:t>
            </a:r>
          </a:p>
        </p:txBody>
      </p:sp>
      <p:sp>
        <p:nvSpPr>
          <p:cNvPr id="62" name="TextBox 61">
            <a:hlinkClick r:id="rId17" action="ppaction://hlinksldjump"/>
            <a:extLst>
              <a:ext uri="{FF2B5EF4-FFF2-40B4-BE49-F238E27FC236}">
                <a16:creationId xmlns:a16="http://schemas.microsoft.com/office/drawing/2014/main" id="{003FAE0C-7FCE-8049-AC40-28D77CF8A829}"/>
              </a:ext>
            </a:extLst>
          </p:cNvPr>
          <p:cNvSpPr txBox="1"/>
          <p:nvPr/>
        </p:nvSpPr>
        <p:spPr>
          <a:xfrm>
            <a:off x="1165949" y="5086132"/>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Misc. Notes:</a:t>
            </a:r>
          </a:p>
        </p:txBody>
      </p:sp>
      <p:sp>
        <p:nvSpPr>
          <p:cNvPr id="64" name="TextBox 63">
            <a:extLst>
              <a:ext uri="{FF2B5EF4-FFF2-40B4-BE49-F238E27FC236}">
                <a16:creationId xmlns:a16="http://schemas.microsoft.com/office/drawing/2014/main" id="{D8DE5FBC-E719-D448-AF42-639829D3632D}"/>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r>
              <a:rPr lang="en-US" sz="1200" dirty="0"/>
              <a:t>- </a:t>
            </a:r>
          </a:p>
        </p:txBody>
      </p:sp>
      <p:sp>
        <p:nvSpPr>
          <p:cNvPr id="2" name="TextBox 1">
            <a:extLst>
              <a:ext uri="{FF2B5EF4-FFF2-40B4-BE49-F238E27FC236}">
                <a16:creationId xmlns:a16="http://schemas.microsoft.com/office/drawing/2014/main" id="{9BDA1218-7E46-2144-B23F-3B14C83A6F36}"/>
              </a:ext>
            </a:extLst>
          </p:cNvPr>
          <p:cNvSpPr txBox="1"/>
          <p:nvPr/>
        </p:nvSpPr>
        <p:spPr>
          <a:xfrm>
            <a:off x="7527553" y="1431996"/>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new info to be entered for a new member into the group. </a:t>
            </a:r>
          </a:p>
        </p:txBody>
      </p:sp>
    </p:spTree>
    <p:extLst>
      <p:ext uri="{BB962C8B-B14F-4D97-AF65-F5344CB8AC3E}">
        <p14:creationId xmlns:p14="http://schemas.microsoft.com/office/powerpoint/2010/main" val="311416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Trip Planner (New Trip) &gt; Avalanche Hazard</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1D9C6BA8-F7E6-DB48-8A55-756DFBAF3382}"/>
              </a:ext>
            </a:extLst>
          </p:cNvPr>
          <p:cNvSpPr txBox="1"/>
          <p:nvPr/>
        </p:nvSpPr>
        <p:spPr>
          <a:xfrm>
            <a:off x="1186131" y="3246081"/>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Known Avalanche Hazar</a:t>
            </a:r>
          </a:p>
        </p:txBody>
      </p:sp>
      <p:sp>
        <p:nvSpPr>
          <p:cNvPr id="29" name="TextBox 28">
            <a:hlinkClick r:id="rId10" action="ppaction://hlinksldjump"/>
            <a:extLst>
              <a:ext uri="{FF2B5EF4-FFF2-40B4-BE49-F238E27FC236}">
                <a16:creationId xmlns:a16="http://schemas.microsoft.com/office/drawing/2014/main" id="{A9215F6F-9F95-AB4E-BF72-81F4782AFBB1}"/>
              </a:ext>
            </a:extLst>
          </p:cNvPr>
          <p:cNvSpPr txBox="1"/>
          <p:nvPr/>
        </p:nvSpPr>
        <p:spPr>
          <a:xfrm>
            <a:off x="1174849" y="2631135"/>
            <a:ext cx="2236262"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Avalanche Hazard</a:t>
            </a:r>
          </a:p>
        </p:txBody>
      </p:sp>
      <p:sp>
        <p:nvSpPr>
          <p:cNvPr id="53" name="TextBox 52">
            <a:hlinkClick r:id="rId10" action="ppaction://hlinksldjump"/>
            <a:extLst>
              <a:ext uri="{FF2B5EF4-FFF2-40B4-BE49-F238E27FC236}">
                <a16:creationId xmlns:a16="http://schemas.microsoft.com/office/drawing/2014/main" id="{12F764C2-4341-3E41-8E98-35CE813F6682}"/>
              </a:ext>
            </a:extLst>
          </p:cNvPr>
          <p:cNvSpPr txBox="1"/>
          <p:nvPr/>
        </p:nvSpPr>
        <p:spPr>
          <a:xfrm>
            <a:off x="1174848" y="3552642"/>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Misc. Terrain Notes</a:t>
            </a:r>
          </a:p>
        </p:txBody>
      </p:sp>
      <p:pic>
        <p:nvPicPr>
          <p:cNvPr id="54" name="Picture 53">
            <a:hlinkClick r:id="rId11"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5" name="Picture 54">
            <a:hlinkClick r:id="rId13"/>
            <a:extLst>
              <a:ext uri="{FF2B5EF4-FFF2-40B4-BE49-F238E27FC236}">
                <a16:creationId xmlns:a16="http://schemas.microsoft.com/office/drawing/2014/main" id="{5D94CA9E-E873-5740-BA66-2B9CCE04894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6" name="Picture 55">
            <a:hlinkClick r:id="rId15"/>
            <a:extLst>
              <a:ext uri="{FF2B5EF4-FFF2-40B4-BE49-F238E27FC236}">
                <a16:creationId xmlns:a16="http://schemas.microsoft.com/office/drawing/2014/main" id="{3DAD89EE-2790-724E-947E-28FE5000C5A9}"/>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47" name="TextBox 46">
            <a:hlinkClick r:id="rId10" action="ppaction://hlinksldjump"/>
            <a:extLst>
              <a:ext uri="{FF2B5EF4-FFF2-40B4-BE49-F238E27FC236}">
                <a16:creationId xmlns:a16="http://schemas.microsoft.com/office/drawing/2014/main" id="{461C87A2-2B2D-0040-A63A-037613AF3709}"/>
              </a:ext>
            </a:extLst>
          </p:cNvPr>
          <p:cNvSpPr txBox="1"/>
          <p:nvPr/>
        </p:nvSpPr>
        <p:spPr>
          <a:xfrm>
            <a:off x="1186131" y="2938304"/>
            <a:ext cx="2224979"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ATES Rating for Terrain:</a:t>
            </a:r>
          </a:p>
        </p:txBody>
      </p:sp>
      <p:sp>
        <p:nvSpPr>
          <p:cNvPr id="31" name="TextBox 30">
            <a:extLst>
              <a:ext uri="{FF2B5EF4-FFF2-40B4-BE49-F238E27FC236}">
                <a16:creationId xmlns:a16="http://schemas.microsoft.com/office/drawing/2014/main" id="{D41F53D7-8F88-644B-9B0E-3E55722E979D}"/>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2B4FD060-AAEE-0941-91CF-75D6F079D8C5}"/>
              </a:ext>
            </a:extLst>
          </p:cNvPr>
          <p:cNvSpPr txBox="1"/>
          <p:nvPr/>
        </p:nvSpPr>
        <p:spPr>
          <a:xfrm>
            <a:off x="7527553" y="1389211"/>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for data to be entered relating to the hazard for the terrain, and the trip selected.</a:t>
            </a:r>
          </a:p>
        </p:txBody>
      </p:sp>
    </p:spTree>
    <p:extLst>
      <p:ext uri="{BB962C8B-B14F-4D97-AF65-F5344CB8AC3E}">
        <p14:creationId xmlns:p14="http://schemas.microsoft.com/office/powerpoint/2010/main" val="3901167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Trip Planner (New Trip) &gt; Trip Info</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3" name="TextBox 52">
            <a:hlinkClick r:id="rId10" action="ppaction://hlinksldjump"/>
            <a:extLst>
              <a:ext uri="{FF2B5EF4-FFF2-40B4-BE49-F238E27FC236}">
                <a16:creationId xmlns:a16="http://schemas.microsoft.com/office/drawing/2014/main" id="{12F764C2-4341-3E41-8E98-35CE813F6682}"/>
              </a:ext>
            </a:extLst>
          </p:cNvPr>
          <p:cNvSpPr txBox="1"/>
          <p:nvPr/>
        </p:nvSpPr>
        <p:spPr>
          <a:xfrm>
            <a:off x="1168058" y="2642185"/>
            <a:ext cx="2238517"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Trip Information</a:t>
            </a:r>
          </a:p>
        </p:txBody>
      </p:sp>
      <p:pic>
        <p:nvPicPr>
          <p:cNvPr id="54" name="Picture 53">
            <a:hlinkClick r:id="rId11"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5" name="Picture 54">
            <a:hlinkClick r:id="rId13"/>
            <a:extLst>
              <a:ext uri="{FF2B5EF4-FFF2-40B4-BE49-F238E27FC236}">
                <a16:creationId xmlns:a16="http://schemas.microsoft.com/office/drawing/2014/main" id="{5D94CA9E-E873-5740-BA66-2B9CCE04894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6" name="Picture 55">
            <a:hlinkClick r:id="rId15"/>
            <a:extLst>
              <a:ext uri="{FF2B5EF4-FFF2-40B4-BE49-F238E27FC236}">
                <a16:creationId xmlns:a16="http://schemas.microsoft.com/office/drawing/2014/main" id="{3DAD89EE-2790-724E-947E-28FE5000C5A9}"/>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30" name="TextBox 29">
            <a:hlinkClick r:id="rId10" action="ppaction://hlinksldjump"/>
            <a:extLst>
              <a:ext uri="{FF2B5EF4-FFF2-40B4-BE49-F238E27FC236}">
                <a16:creationId xmlns:a16="http://schemas.microsoft.com/office/drawing/2014/main" id="{927788B4-C886-C941-B65F-8C204BF227B6}"/>
              </a:ext>
            </a:extLst>
          </p:cNvPr>
          <p:cNvSpPr txBox="1"/>
          <p:nvPr/>
        </p:nvSpPr>
        <p:spPr>
          <a:xfrm>
            <a:off x="1173747" y="3274578"/>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Run List:</a:t>
            </a:r>
          </a:p>
        </p:txBody>
      </p:sp>
      <p:sp>
        <p:nvSpPr>
          <p:cNvPr id="31" name="TextBox 30">
            <a:hlinkClick r:id="rId10" action="ppaction://hlinksldjump"/>
            <a:extLst>
              <a:ext uri="{FF2B5EF4-FFF2-40B4-BE49-F238E27FC236}">
                <a16:creationId xmlns:a16="http://schemas.microsoft.com/office/drawing/2014/main" id="{FD929FA0-406D-9E4F-8A22-21B58951A1F0}"/>
              </a:ext>
            </a:extLst>
          </p:cNvPr>
          <p:cNvSpPr txBox="1"/>
          <p:nvPr/>
        </p:nvSpPr>
        <p:spPr>
          <a:xfrm>
            <a:off x="1162464" y="3581139"/>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Hot Spots:</a:t>
            </a:r>
          </a:p>
        </p:txBody>
      </p:sp>
      <p:sp>
        <p:nvSpPr>
          <p:cNvPr id="49" name="TextBox 48">
            <a:hlinkClick r:id="rId10" action="ppaction://hlinksldjump"/>
            <a:extLst>
              <a:ext uri="{FF2B5EF4-FFF2-40B4-BE49-F238E27FC236}">
                <a16:creationId xmlns:a16="http://schemas.microsoft.com/office/drawing/2014/main" id="{361296BD-730C-524E-860C-FBFD0A87327D}"/>
              </a:ext>
            </a:extLst>
          </p:cNvPr>
          <p:cNvSpPr txBox="1"/>
          <p:nvPr/>
        </p:nvSpPr>
        <p:spPr>
          <a:xfrm>
            <a:off x="1173747" y="2966801"/>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Trip Plan:</a:t>
            </a:r>
          </a:p>
        </p:txBody>
      </p:sp>
      <p:sp>
        <p:nvSpPr>
          <p:cNvPr id="50" name="TextBox 49">
            <a:hlinkClick r:id="rId10" action="ppaction://hlinksldjump"/>
            <a:extLst>
              <a:ext uri="{FF2B5EF4-FFF2-40B4-BE49-F238E27FC236}">
                <a16:creationId xmlns:a16="http://schemas.microsoft.com/office/drawing/2014/main" id="{4641AC3B-9647-8447-A4D3-DFCA53FAA0EE}"/>
              </a:ext>
            </a:extLst>
          </p:cNvPr>
          <p:cNvSpPr txBox="1"/>
          <p:nvPr/>
        </p:nvSpPr>
        <p:spPr>
          <a:xfrm>
            <a:off x="1166417" y="3869225"/>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Alt Plan</a:t>
            </a:r>
          </a:p>
        </p:txBody>
      </p:sp>
      <p:sp>
        <p:nvSpPr>
          <p:cNvPr id="51" name="TextBox 50">
            <a:hlinkClick r:id="rId10" action="ppaction://hlinksldjump"/>
            <a:extLst>
              <a:ext uri="{FF2B5EF4-FFF2-40B4-BE49-F238E27FC236}">
                <a16:creationId xmlns:a16="http://schemas.microsoft.com/office/drawing/2014/main" id="{157ECF67-6157-CD47-B21F-7F48B359678D}"/>
              </a:ext>
            </a:extLst>
          </p:cNvPr>
          <p:cNvSpPr txBox="1"/>
          <p:nvPr/>
        </p:nvSpPr>
        <p:spPr>
          <a:xfrm>
            <a:off x="1173747" y="4474639"/>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
            </a:r>
          </a:p>
        </p:txBody>
      </p:sp>
      <p:sp>
        <p:nvSpPr>
          <p:cNvPr id="52" name="TextBox 51">
            <a:hlinkClick r:id="rId10" action="ppaction://hlinksldjump"/>
            <a:extLst>
              <a:ext uri="{FF2B5EF4-FFF2-40B4-BE49-F238E27FC236}">
                <a16:creationId xmlns:a16="http://schemas.microsoft.com/office/drawing/2014/main" id="{4A0BEF44-7918-8643-9C6B-C75BCAB91A48}"/>
              </a:ext>
            </a:extLst>
          </p:cNvPr>
          <p:cNvSpPr txBox="1"/>
          <p:nvPr/>
        </p:nvSpPr>
        <p:spPr>
          <a:xfrm>
            <a:off x="1168057" y="4161545"/>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
            </a:r>
          </a:p>
        </p:txBody>
      </p:sp>
      <p:sp>
        <p:nvSpPr>
          <p:cNvPr id="59" name="TextBox 58">
            <a:extLst>
              <a:ext uri="{FF2B5EF4-FFF2-40B4-BE49-F238E27FC236}">
                <a16:creationId xmlns:a16="http://schemas.microsoft.com/office/drawing/2014/main" id="{D682B9FE-34A3-F34B-AE20-60081603649A}"/>
              </a:ext>
            </a:extLst>
          </p:cNvPr>
          <p:cNvSpPr txBox="1"/>
          <p:nvPr/>
        </p:nvSpPr>
        <p:spPr>
          <a:xfrm>
            <a:off x="7527553" y="3626467"/>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D590686B-411D-DE43-BC75-BF9537FD98EE}"/>
              </a:ext>
            </a:extLst>
          </p:cNvPr>
          <p:cNvSpPr txBox="1"/>
          <p:nvPr/>
        </p:nvSpPr>
        <p:spPr>
          <a:xfrm>
            <a:off x="7527553" y="1222964"/>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users to enter info for the trip.</a:t>
            </a:r>
          </a:p>
        </p:txBody>
      </p:sp>
    </p:spTree>
    <p:extLst>
      <p:ext uri="{BB962C8B-B14F-4D97-AF65-F5344CB8AC3E}">
        <p14:creationId xmlns:p14="http://schemas.microsoft.com/office/powerpoint/2010/main" val="2140062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Trip Planner (New Trip) &gt; Emergency Plan</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4" name="Picture 53">
            <a:hlinkClick r:id="rId10"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1"/>
          <a:stretch>
            <a:fillRect/>
          </a:stretch>
        </p:blipFill>
        <p:spPr>
          <a:xfrm>
            <a:off x="3176039" y="2342652"/>
            <a:ext cx="256413" cy="255362"/>
          </a:xfrm>
          <a:prstGeom prst="rect">
            <a:avLst/>
          </a:prstGeom>
        </p:spPr>
      </p:pic>
      <p:pic>
        <p:nvPicPr>
          <p:cNvPr id="55" name="Picture 54">
            <a:hlinkClick r:id="rId12"/>
            <a:extLst>
              <a:ext uri="{FF2B5EF4-FFF2-40B4-BE49-F238E27FC236}">
                <a16:creationId xmlns:a16="http://schemas.microsoft.com/office/drawing/2014/main" id="{5D94CA9E-E873-5740-BA66-2B9CCE04894D}"/>
              </a:ext>
            </a:extLst>
          </p:cNvPr>
          <p:cNvPicPr>
            <a:picLocks noChangeAspect="1"/>
          </p:cNvPicPr>
          <p:nvPr/>
        </p:nvPicPr>
        <p:blipFill>
          <a:blip r:embed="rId13"/>
          <a:stretch>
            <a:fillRect/>
          </a:stretch>
        </p:blipFill>
        <p:spPr>
          <a:xfrm>
            <a:off x="3181713" y="5307786"/>
            <a:ext cx="242694" cy="241700"/>
          </a:xfrm>
          <a:prstGeom prst="rect">
            <a:avLst/>
          </a:prstGeom>
        </p:spPr>
      </p:pic>
      <p:pic>
        <p:nvPicPr>
          <p:cNvPr id="56" name="Picture 55">
            <a:hlinkClick r:id="rId14"/>
            <a:extLst>
              <a:ext uri="{FF2B5EF4-FFF2-40B4-BE49-F238E27FC236}">
                <a16:creationId xmlns:a16="http://schemas.microsoft.com/office/drawing/2014/main" id="{3DAD89EE-2790-724E-947E-28FE5000C5A9}"/>
              </a:ext>
            </a:extLst>
          </p:cNvPr>
          <p:cNvPicPr>
            <a:picLocks noChangeAspect="1"/>
          </p:cNvPicPr>
          <p:nvPr/>
        </p:nvPicPr>
        <p:blipFill>
          <a:blip r:embed="rId15"/>
          <a:stretch>
            <a:fillRect/>
          </a:stretch>
        </p:blipFill>
        <p:spPr>
          <a:xfrm>
            <a:off x="1196816" y="5308855"/>
            <a:ext cx="242696" cy="241701"/>
          </a:xfrm>
          <a:prstGeom prst="rect">
            <a:avLst/>
          </a:prstGeom>
        </p:spPr>
      </p:pic>
      <p:pic>
        <p:nvPicPr>
          <p:cNvPr id="57" name="Picture 56">
            <a:hlinkClick r:id="rId16"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17"/>
          <a:stretch>
            <a:fillRect/>
          </a:stretch>
        </p:blipFill>
        <p:spPr>
          <a:xfrm>
            <a:off x="1199590" y="2344017"/>
            <a:ext cx="255042" cy="253997"/>
          </a:xfrm>
          <a:prstGeom prst="rect">
            <a:avLst/>
          </a:prstGeom>
        </p:spPr>
      </p:pic>
      <p:sp>
        <p:nvSpPr>
          <p:cNvPr id="45" name="TextBox 44">
            <a:hlinkClick r:id="rId18" action="ppaction://hlinksldjump"/>
            <a:extLst>
              <a:ext uri="{FF2B5EF4-FFF2-40B4-BE49-F238E27FC236}">
                <a16:creationId xmlns:a16="http://schemas.microsoft.com/office/drawing/2014/main" id="{1652CD3D-19C6-4145-86D5-5F496DE6BB8E}"/>
              </a:ext>
            </a:extLst>
          </p:cNvPr>
          <p:cNvSpPr txBox="1"/>
          <p:nvPr/>
        </p:nvSpPr>
        <p:spPr>
          <a:xfrm>
            <a:off x="1168058" y="2665191"/>
            <a:ext cx="2239738"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solidFill>
                  <a:schemeClr val="bg1"/>
                </a:solidFill>
              </a:rPr>
              <a:t>Emergency Plan</a:t>
            </a:r>
          </a:p>
        </p:txBody>
      </p:sp>
      <p:sp>
        <p:nvSpPr>
          <p:cNvPr id="30" name="TextBox 29">
            <a:hlinkClick r:id="rId18" action="ppaction://hlinksldjump"/>
            <a:extLst>
              <a:ext uri="{FF2B5EF4-FFF2-40B4-BE49-F238E27FC236}">
                <a16:creationId xmlns:a16="http://schemas.microsoft.com/office/drawing/2014/main" id="{1BD918B8-1F9C-2A4C-9750-0156C78A43F2}"/>
              </a:ext>
            </a:extLst>
          </p:cNvPr>
          <p:cNvSpPr txBox="1"/>
          <p:nvPr/>
        </p:nvSpPr>
        <p:spPr>
          <a:xfrm>
            <a:off x="1173747" y="3274578"/>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Communication Plan:</a:t>
            </a:r>
          </a:p>
        </p:txBody>
      </p:sp>
      <p:sp>
        <p:nvSpPr>
          <p:cNvPr id="31" name="TextBox 30">
            <a:hlinkClick r:id="rId18" action="ppaction://hlinksldjump"/>
            <a:extLst>
              <a:ext uri="{FF2B5EF4-FFF2-40B4-BE49-F238E27FC236}">
                <a16:creationId xmlns:a16="http://schemas.microsoft.com/office/drawing/2014/main" id="{F6131D1A-F7D2-2946-A4F5-E7565B6B4523}"/>
              </a:ext>
            </a:extLst>
          </p:cNvPr>
          <p:cNvSpPr txBox="1"/>
          <p:nvPr/>
        </p:nvSpPr>
        <p:spPr>
          <a:xfrm>
            <a:off x="1162464" y="3581139"/>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Local Emergency Services:</a:t>
            </a:r>
          </a:p>
        </p:txBody>
      </p:sp>
      <p:sp>
        <p:nvSpPr>
          <p:cNvPr id="49" name="TextBox 48">
            <a:hlinkClick r:id="rId18" action="ppaction://hlinksldjump"/>
            <a:extLst>
              <a:ext uri="{FF2B5EF4-FFF2-40B4-BE49-F238E27FC236}">
                <a16:creationId xmlns:a16="http://schemas.microsoft.com/office/drawing/2014/main" id="{AC01CBF4-0131-F846-BC4C-2A35FACE74F6}"/>
              </a:ext>
            </a:extLst>
          </p:cNvPr>
          <p:cNvSpPr txBox="1"/>
          <p:nvPr/>
        </p:nvSpPr>
        <p:spPr>
          <a:xfrm>
            <a:off x="1173747" y="2966801"/>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Meet Up Locations:</a:t>
            </a:r>
          </a:p>
        </p:txBody>
      </p:sp>
      <p:sp>
        <p:nvSpPr>
          <p:cNvPr id="50" name="TextBox 49">
            <a:hlinkClick r:id="rId18" action="ppaction://hlinksldjump"/>
            <a:extLst>
              <a:ext uri="{FF2B5EF4-FFF2-40B4-BE49-F238E27FC236}">
                <a16:creationId xmlns:a16="http://schemas.microsoft.com/office/drawing/2014/main" id="{C1FF3BB6-8CE3-0645-8A90-27739AE69B67}"/>
              </a:ext>
            </a:extLst>
          </p:cNvPr>
          <p:cNvSpPr txBox="1"/>
          <p:nvPr/>
        </p:nvSpPr>
        <p:spPr>
          <a:xfrm>
            <a:off x="1166417" y="3869225"/>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
            </a:r>
          </a:p>
        </p:txBody>
      </p:sp>
      <p:sp>
        <p:nvSpPr>
          <p:cNvPr id="51" name="TextBox 50">
            <a:hlinkClick r:id="rId18" action="ppaction://hlinksldjump"/>
            <a:extLst>
              <a:ext uri="{FF2B5EF4-FFF2-40B4-BE49-F238E27FC236}">
                <a16:creationId xmlns:a16="http://schemas.microsoft.com/office/drawing/2014/main" id="{553D2345-062D-D146-B38A-78E85704847E}"/>
              </a:ext>
            </a:extLst>
          </p:cNvPr>
          <p:cNvSpPr txBox="1"/>
          <p:nvPr/>
        </p:nvSpPr>
        <p:spPr>
          <a:xfrm>
            <a:off x="1173747" y="4474639"/>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
            </a:r>
          </a:p>
        </p:txBody>
      </p:sp>
      <p:sp>
        <p:nvSpPr>
          <p:cNvPr id="52" name="TextBox 51">
            <a:hlinkClick r:id="rId18" action="ppaction://hlinksldjump"/>
            <a:extLst>
              <a:ext uri="{FF2B5EF4-FFF2-40B4-BE49-F238E27FC236}">
                <a16:creationId xmlns:a16="http://schemas.microsoft.com/office/drawing/2014/main" id="{74DED510-DBC1-A844-A974-AE9040D91E3C}"/>
              </a:ext>
            </a:extLst>
          </p:cNvPr>
          <p:cNvSpPr txBox="1"/>
          <p:nvPr/>
        </p:nvSpPr>
        <p:spPr>
          <a:xfrm>
            <a:off x="1168057" y="4161545"/>
            <a:ext cx="2232827"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
            </a:r>
          </a:p>
        </p:txBody>
      </p:sp>
      <p:sp>
        <p:nvSpPr>
          <p:cNvPr id="59" name="TextBox 58">
            <a:extLst>
              <a:ext uri="{FF2B5EF4-FFF2-40B4-BE49-F238E27FC236}">
                <a16:creationId xmlns:a16="http://schemas.microsoft.com/office/drawing/2014/main" id="{6A02D3A8-473B-FC43-AFA3-5D084B5EB7A6}"/>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822612B1-E9FA-474E-92E0-B477CCC3835B}"/>
              </a:ext>
            </a:extLst>
          </p:cNvPr>
          <p:cNvSpPr txBox="1"/>
          <p:nvPr/>
        </p:nvSpPr>
        <p:spPr>
          <a:xfrm>
            <a:off x="7527553" y="1363487"/>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the user can enter an emergency plan for the trip. </a:t>
            </a:r>
          </a:p>
        </p:txBody>
      </p:sp>
    </p:spTree>
    <p:extLst>
      <p:ext uri="{BB962C8B-B14F-4D97-AF65-F5344CB8AC3E}">
        <p14:creationId xmlns:p14="http://schemas.microsoft.com/office/powerpoint/2010/main" val="415601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8229600" cy="1143000"/>
          </a:xfrm>
        </p:spPr>
        <p:txBody>
          <a:bodyPr>
            <a:noAutofit/>
          </a:bodyPr>
          <a:lstStyle/>
          <a:p>
            <a:r>
              <a:rPr lang="en-US" sz="3600" b="1" dirty="0"/>
              <a:t>Main Screen </a:t>
            </a:r>
            <a:r>
              <a:rPr lang="en-US" sz="3600" dirty="0"/>
              <a:t>&gt; W/Scroll Down </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4"/>
          <a:stretch>
            <a:fillRect/>
          </a:stretch>
        </p:blipFill>
        <p:spPr>
          <a:xfrm>
            <a:off x="876053" y="1106514"/>
            <a:ext cx="2888463" cy="5390511"/>
          </a:xfrm>
          <a:prstGeom prst="rect">
            <a:avLst/>
          </a:prstGeom>
        </p:spPr>
      </p:pic>
      <p:sp>
        <p:nvSpPr>
          <p:cNvPr id="79" name="Rectangle 78">
            <a:extLst>
              <a:ext uri="{FF2B5EF4-FFF2-40B4-BE49-F238E27FC236}">
                <a16:creationId xmlns:a16="http://schemas.microsoft.com/office/drawing/2014/main" id="{B030A32A-5794-5946-AD87-A0EA483647AF}"/>
              </a:ext>
            </a:extLst>
          </p:cNvPr>
          <p:cNvSpPr/>
          <p:nvPr/>
        </p:nvSpPr>
        <p:spPr>
          <a:xfrm>
            <a:off x="1179437" y="5292987"/>
            <a:ext cx="2250576" cy="26596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©2010  Avalanche Lab. All Rights reserved.</a:t>
            </a:r>
          </a:p>
        </p:txBody>
      </p:sp>
      <p:sp>
        <p:nvSpPr>
          <p:cNvPr id="44" name="TextBox 43">
            <a:extLst>
              <a:ext uri="{FF2B5EF4-FFF2-40B4-BE49-F238E27FC236}">
                <a16:creationId xmlns:a16="http://schemas.microsoft.com/office/drawing/2014/main" id="{4D7D5F85-0B42-4A41-98E1-9E38CBAE3821}"/>
              </a:ext>
            </a:extLst>
          </p:cNvPr>
          <p:cNvSpPr txBox="1"/>
          <p:nvPr/>
        </p:nvSpPr>
        <p:spPr>
          <a:xfrm>
            <a:off x="1177288" y="2348346"/>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Main Menu</a:t>
            </a:r>
          </a:p>
        </p:txBody>
      </p:sp>
      <p:pic>
        <p:nvPicPr>
          <p:cNvPr id="51" name="Picture 50">
            <a:hlinkClick r:id="rId5" action="ppaction://hlinksldjump"/>
            <a:extLst>
              <a:ext uri="{FF2B5EF4-FFF2-40B4-BE49-F238E27FC236}">
                <a16:creationId xmlns:a16="http://schemas.microsoft.com/office/drawing/2014/main" id="{9AD60097-13E7-7A48-9613-4382F104AD82}"/>
              </a:ext>
            </a:extLst>
          </p:cNvPr>
          <p:cNvPicPr>
            <a:picLocks noChangeAspect="1"/>
          </p:cNvPicPr>
          <p:nvPr/>
        </p:nvPicPr>
        <p:blipFill>
          <a:blip r:embed="rId6"/>
          <a:stretch>
            <a:fillRect/>
          </a:stretch>
        </p:blipFill>
        <p:spPr>
          <a:xfrm>
            <a:off x="1195525" y="2633243"/>
            <a:ext cx="2249521" cy="459051"/>
          </a:xfrm>
          <a:prstGeom prst="rect">
            <a:avLst/>
          </a:prstGeom>
        </p:spPr>
      </p:pic>
      <p:sp>
        <p:nvSpPr>
          <p:cNvPr id="58" name="TextBox 57">
            <a:hlinkClick r:id="rId7" action="ppaction://hlinksldjump"/>
            <a:extLst>
              <a:ext uri="{FF2B5EF4-FFF2-40B4-BE49-F238E27FC236}">
                <a16:creationId xmlns:a16="http://schemas.microsoft.com/office/drawing/2014/main" id="{F661AA8A-9A20-8847-932F-B324BFC57155}"/>
              </a:ext>
            </a:extLst>
          </p:cNvPr>
          <p:cNvSpPr txBox="1"/>
          <p:nvPr/>
        </p:nvSpPr>
        <p:spPr>
          <a:xfrm>
            <a:off x="1465423" y="3418111"/>
            <a:ext cx="1953164" cy="307777"/>
          </a:xfrm>
          <a:prstGeom prst="rect">
            <a:avLst/>
          </a:prstGeom>
          <a:solidFill>
            <a:srgbClr val="FFC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Record Data</a:t>
            </a:r>
          </a:p>
        </p:txBody>
      </p:sp>
      <p:sp>
        <p:nvSpPr>
          <p:cNvPr id="59" name="TextBox 58">
            <a:hlinkClick r:id="rId8" action="ppaction://hlinksldjump"/>
            <a:extLst>
              <a:ext uri="{FF2B5EF4-FFF2-40B4-BE49-F238E27FC236}">
                <a16:creationId xmlns:a16="http://schemas.microsoft.com/office/drawing/2014/main" id="{BC1EDAD7-3B06-2C4B-B5FD-ECDB2C32887E}"/>
              </a:ext>
            </a:extLst>
          </p:cNvPr>
          <p:cNvSpPr txBox="1"/>
          <p:nvPr/>
        </p:nvSpPr>
        <p:spPr>
          <a:xfrm>
            <a:off x="1465423" y="3742688"/>
            <a:ext cx="1953164" cy="307777"/>
          </a:xfrm>
          <a:prstGeom prst="rect">
            <a:avLst/>
          </a:prstGeom>
          <a:solidFill>
            <a:srgbClr val="009193">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Data</a:t>
            </a:r>
          </a:p>
        </p:txBody>
      </p:sp>
      <p:sp>
        <p:nvSpPr>
          <p:cNvPr id="60" name="TextBox 59">
            <a:hlinkClick r:id="rId9" action="ppaction://hlinksldjump"/>
            <a:extLst>
              <a:ext uri="{FF2B5EF4-FFF2-40B4-BE49-F238E27FC236}">
                <a16:creationId xmlns:a16="http://schemas.microsoft.com/office/drawing/2014/main" id="{651E85B9-89BB-E34D-9410-0606226C17FD}"/>
              </a:ext>
            </a:extLst>
          </p:cNvPr>
          <p:cNvSpPr txBox="1"/>
          <p:nvPr/>
        </p:nvSpPr>
        <p:spPr>
          <a:xfrm>
            <a:off x="1465423" y="4061971"/>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sp>
        <p:nvSpPr>
          <p:cNvPr id="61" name="TextBox 60">
            <a:hlinkClick r:id="rId10" action="ppaction://hlinksldjump"/>
            <a:extLst>
              <a:ext uri="{FF2B5EF4-FFF2-40B4-BE49-F238E27FC236}">
                <a16:creationId xmlns:a16="http://schemas.microsoft.com/office/drawing/2014/main" id="{F5447C94-84E8-9E4F-9633-07700F1C7A1D}"/>
              </a:ext>
            </a:extLst>
          </p:cNvPr>
          <p:cNvSpPr txBox="1"/>
          <p:nvPr/>
        </p:nvSpPr>
        <p:spPr>
          <a:xfrm>
            <a:off x="1475222" y="4381248"/>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sp>
        <p:nvSpPr>
          <p:cNvPr id="62" name="TextBox 61">
            <a:hlinkClick r:id="rId11" action="ppaction://hlinksldjump"/>
            <a:extLst>
              <a:ext uri="{FF2B5EF4-FFF2-40B4-BE49-F238E27FC236}">
                <a16:creationId xmlns:a16="http://schemas.microsoft.com/office/drawing/2014/main" id="{C0099FDC-64F9-2A4D-93C7-6A891433C105}"/>
              </a:ext>
            </a:extLst>
          </p:cNvPr>
          <p:cNvSpPr txBox="1"/>
          <p:nvPr/>
        </p:nvSpPr>
        <p:spPr>
          <a:xfrm>
            <a:off x="1475222" y="4691962"/>
            <a:ext cx="1953164" cy="307777"/>
          </a:xfrm>
          <a:prstGeom prst="rect">
            <a:avLst/>
          </a:prstGeom>
          <a:solidFill>
            <a:srgbClr val="92D05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Settings</a:t>
            </a:r>
          </a:p>
        </p:txBody>
      </p:sp>
      <p:sp>
        <p:nvSpPr>
          <p:cNvPr id="63" name="TextBox 62">
            <a:hlinkClick r:id="rId12" action="ppaction://hlinksldjump"/>
            <a:extLst>
              <a:ext uri="{FF2B5EF4-FFF2-40B4-BE49-F238E27FC236}">
                <a16:creationId xmlns:a16="http://schemas.microsoft.com/office/drawing/2014/main" id="{72BB2E87-7DA5-C948-921D-D4B8D870CD88}"/>
              </a:ext>
            </a:extLst>
          </p:cNvPr>
          <p:cNvSpPr txBox="1"/>
          <p:nvPr/>
        </p:nvSpPr>
        <p:spPr>
          <a:xfrm>
            <a:off x="1500294" y="5007195"/>
            <a:ext cx="1953164" cy="307777"/>
          </a:xfrm>
          <a:prstGeom prst="rect">
            <a:avLst/>
          </a:prstGeom>
          <a:solidFill>
            <a:schemeClr val="tx1">
              <a:alpha val="50196"/>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Researchers</a:t>
            </a:r>
          </a:p>
        </p:txBody>
      </p:sp>
      <p:sp>
        <p:nvSpPr>
          <p:cNvPr id="64" name="TextBox 63">
            <a:hlinkClick r:id="rId13" action="ppaction://hlinksldjump"/>
            <a:extLst>
              <a:ext uri="{FF2B5EF4-FFF2-40B4-BE49-F238E27FC236}">
                <a16:creationId xmlns:a16="http://schemas.microsoft.com/office/drawing/2014/main" id="{444A4824-5565-254E-AF74-F792F1438B1C}"/>
              </a:ext>
            </a:extLst>
          </p:cNvPr>
          <p:cNvSpPr txBox="1"/>
          <p:nvPr/>
        </p:nvSpPr>
        <p:spPr>
          <a:xfrm>
            <a:off x="1142568" y="3101378"/>
            <a:ext cx="2276019"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             Log In/Sign Up</a:t>
            </a:r>
          </a:p>
        </p:txBody>
      </p:sp>
      <p:pic>
        <p:nvPicPr>
          <p:cNvPr id="69" name="Picture 68">
            <a:extLst>
              <a:ext uri="{FF2B5EF4-FFF2-40B4-BE49-F238E27FC236}">
                <a16:creationId xmlns:a16="http://schemas.microsoft.com/office/drawing/2014/main" id="{BD74014E-784F-E44F-B372-B0ED9CE0C450}"/>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70" name="Picture 69">
            <a:hlinkClick r:id="rId15"/>
            <a:extLst>
              <a:ext uri="{FF2B5EF4-FFF2-40B4-BE49-F238E27FC236}">
                <a16:creationId xmlns:a16="http://schemas.microsoft.com/office/drawing/2014/main" id="{F3D67252-BAB7-8443-90FC-44FF410099F8}"/>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71" name="Picture 70">
            <a:hlinkClick r:id="rId17"/>
            <a:extLst>
              <a:ext uri="{FF2B5EF4-FFF2-40B4-BE49-F238E27FC236}">
                <a16:creationId xmlns:a16="http://schemas.microsoft.com/office/drawing/2014/main" id="{14EA3AC2-3539-4C46-A422-F26D5B5C178F}"/>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72" name="Picture 71">
            <a:hlinkClick r:id="rId5" action="ppaction://hlinksldjump"/>
            <a:extLst>
              <a:ext uri="{FF2B5EF4-FFF2-40B4-BE49-F238E27FC236}">
                <a16:creationId xmlns:a16="http://schemas.microsoft.com/office/drawing/2014/main" id="{BF403760-7CF3-F24E-8353-A1B3EABB52D2}"/>
              </a:ext>
            </a:extLst>
          </p:cNvPr>
          <p:cNvPicPr>
            <a:picLocks noChangeAspect="1"/>
          </p:cNvPicPr>
          <p:nvPr/>
        </p:nvPicPr>
        <p:blipFill>
          <a:blip r:embed="rId19"/>
          <a:stretch>
            <a:fillRect/>
          </a:stretch>
        </p:blipFill>
        <p:spPr>
          <a:xfrm>
            <a:off x="1199590" y="2344017"/>
            <a:ext cx="255042" cy="253997"/>
          </a:xfrm>
          <a:prstGeom prst="rect">
            <a:avLst/>
          </a:prstGeom>
        </p:spPr>
      </p:pic>
      <p:pic>
        <p:nvPicPr>
          <p:cNvPr id="73" name="Picture 72">
            <a:extLst>
              <a:ext uri="{FF2B5EF4-FFF2-40B4-BE49-F238E27FC236}">
                <a16:creationId xmlns:a16="http://schemas.microsoft.com/office/drawing/2014/main" id="{392ECB55-6AE9-9E4A-AEB4-CFBD76470398}"/>
              </a:ext>
            </a:extLst>
          </p:cNvPr>
          <p:cNvPicPr>
            <a:picLocks noChangeAspect="1"/>
          </p:cNvPicPr>
          <p:nvPr/>
        </p:nvPicPr>
        <p:blipFill>
          <a:blip r:embed="rId20"/>
          <a:stretch>
            <a:fillRect/>
          </a:stretch>
        </p:blipFill>
        <p:spPr>
          <a:xfrm>
            <a:off x="1170587" y="3429481"/>
            <a:ext cx="335810" cy="335810"/>
          </a:xfrm>
          <a:prstGeom prst="rect">
            <a:avLst/>
          </a:prstGeom>
        </p:spPr>
      </p:pic>
      <p:pic>
        <p:nvPicPr>
          <p:cNvPr id="74" name="Picture 73">
            <a:extLst>
              <a:ext uri="{FF2B5EF4-FFF2-40B4-BE49-F238E27FC236}">
                <a16:creationId xmlns:a16="http://schemas.microsoft.com/office/drawing/2014/main" id="{9D671360-ABE9-FB4F-9E00-4664806711AA}"/>
              </a:ext>
            </a:extLst>
          </p:cNvPr>
          <p:cNvPicPr>
            <a:picLocks noChangeAspect="1"/>
          </p:cNvPicPr>
          <p:nvPr/>
        </p:nvPicPr>
        <p:blipFill>
          <a:blip r:embed="rId21"/>
          <a:stretch>
            <a:fillRect/>
          </a:stretch>
        </p:blipFill>
        <p:spPr>
          <a:xfrm>
            <a:off x="1187392" y="5007195"/>
            <a:ext cx="312902" cy="312902"/>
          </a:xfrm>
          <a:prstGeom prst="rect">
            <a:avLst/>
          </a:prstGeom>
        </p:spPr>
      </p:pic>
      <p:pic>
        <p:nvPicPr>
          <p:cNvPr id="75" name="Picture 74">
            <a:extLst>
              <a:ext uri="{FF2B5EF4-FFF2-40B4-BE49-F238E27FC236}">
                <a16:creationId xmlns:a16="http://schemas.microsoft.com/office/drawing/2014/main" id="{5D59A19E-8264-6B44-A089-42EE105FA1F6}"/>
              </a:ext>
            </a:extLst>
          </p:cNvPr>
          <p:cNvPicPr>
            <a:picLocks noChangeAspect="1"/>
          </p:cNvPicPr>
          <p:nvPr/>
        </p:nvPicPr>
        <p:blipFill>
          <a:blip r:embed="rId22"/>
          <a:stretch>
            <a:fillRect/>
          </a:stretch>
        </p:blipFill>
        <p:spPr>
          <a:xfrm>
            <a:off x="1195525" y="4724645"/>
            <a:ext cx="312902" cy="312902"/>
          </a:xfrm>
          <a:prstGeom prst="rect">
            <a:avLst/>
          </a:prstGeom>
        </p:spPr>
      </p:pic>
      <p:pic>
        <p:nvPicPr>
          <p:cNvPr id="76" name="Picture 75">
            <a:extLst>
              <a:ext uri="{FF2B5EF4-FFF2-40B4-BE49-F238E27FC236}">
                <a16:creationId xmlns:a16="http://schemas.microsoft.com/office/drawing/2014/main" id="{4D7C7524-EE60-CA4B-86BE-712CEEE0B9A4}"/>
              </a:ext>
            </a:extLst>
          </p:cNvPr>
          <p:cNvPicPr>
            <a:picLocks noChangeAspect="1"/>
          </p:cNvPicPr>
          <p:nvPr/>
        </p:nvPicPr>
        <p:blipFill>
          <a:blip r:embed="rId23"/>
          <a:stretch>
            <a:fillRect/>
          </a:stretch>
        </p:blipFill>
        <p:spPr>
          <a:xfrm>
            <a:off x="1164244" y="4061266"/>
            <a:ext cx="339896" cy="339896"/>
          </a:xfrm>
          <a:prstGeom prst="rect">
            <a:avLst/>
          </a:prstGeom>
        </p:spPr>
      </p:pic>
      <p:pic>
        <p:nvPicPr>
          <p:cNvPr id="77" name="Picture 76">
            <a:extLst>
              <a:ext uri="{FF2B5EF4-FFF2-40B4-BE49-F238E27FC236}">
                <a16:creationId xmlns:a16="http://schemas.microsoft.com/office/drawing/2014/main" id="{D74CF4F2-E057-DF46-BBB8-F53BF2F23E8F}"/>
              </a:ext>
            </a:extLst>
          </p:cNvPr>
          <p:cNvPicPr>
            <a:picLocks noChangeAspect="1"/>
          </p:cNvPicPr>
          <p:nvPr/>
        </p:nvPicPr>
        <p:blipFill>
          <a:blip r:embed="rId24"/>
          <a:stretch>
            <a:fillRect/>
          </a:stretch>
        </p:blipFill>
        <p:spPr>
          <a:xfrm>
            <a:off x="1176664" y="4393351"/>
            <a:ext cx="339896" cy="339896"/>
          </a:xfrm>
          <a:prstGeom prst="rect">
            <a:avLst/>
          </a:prstGeom>
        </p:spPr>
      </p:pic>
      <p:pic>
        <p:nvPicPr>
          <p:cNvPr id="3" name="Picture 2">
            <a:extLst>
              <a:ext uri="{FF2B5EF4-FFF2-40B4-BE49-F238E27FC236}">
                <a16:creationId xmlns:a16="http://schemas.microsoft.com/office/drawing/2014/main" id="{EBC6FE6F-0BF1-E24C-98B6-896B382D7395}"/>
              </a:ext>
            </a:extLst>
          </p:cNvPr>
          <p:cNvPicPr>
            <a:picLocks noChangeAspect="1"/>
          </p:cNvPicPr>
          <p:nvPr/>
        </p:nvPicPr>
        <p:blipFill>
          <a:blip r:embed="rId25"/>
          <a:stretch>
            <a:fillRect/>
          </a:stretch>
        </p:blipFill>
        <p:spPr>
          <a:xfrm>
            <a:off x="1172214" y="3760235"/>
            <a:ext cx="307777" cy="307777"/>
          </a:xfrm>
          <a:prstGeom prst="rect">
            <a:avLst/>
          </a:prstGeom>
        </p:spPr>
      </p:pic>
      <p:sp>
        <p:nvSpPr>
          <p:cNvPr id="29" name="TextBox 28">
            <a:extLst>
              <a:ext uri="{FF2B5EF4-FFF2-40B4-BE49-F238E27FC236}">
                <a16:creationId xmlns:a16="http://schemas.microsoft.com/office/drawing/2014/main" id="{B30D344D-E758-A04B-A360-7D597E0D7F57}"/>
              </a:ext>
            </a:extLst>
          </p:cNvPr>
          <p:cNvSpPr txBox="1"/>
          <p:nvPr/>
        </p:nvSpPr>
        <p:spPr>
          <a:xfrm>
            <a:off x="6135178" y="1722116"/>
            <a:ext cx="4408714" cy="1107996"/>
          </a:xfrm>
          <a:prstGeom prst="rect">
            <a:avLst/>
          </a:prstGeom>
          <a:noFill/>
        </p:spPr>
        <p:txBody>
          <a:bodyPr wrap="square" rtlCol="0">
            <a:spAutoFit/>
          </a:bodyPr>
          <a:lstStyle/>
          <a:p>
            <a:r>
              <a:rPr lang="en-US" b="1" dirty="0"/>
              <a:t>Notes:</a:t>
            </a:r>
          </a:p>
          <a:p>
            <a:r>
              <a:rPr lang="en-US" sz="1200" dirty="0"/>
              <a:t>The Login/sign up screen will allow users to create and manage their accounts. It should have the existing infrastructure to support paid subscriptions, and manage users with the existing server infrastructure.</a:t>
            </a:r>
          </a:p>
        </p:txBody>
      </p:sp>
      <p:sp>
        <p:nvSpPr>
          <p:cNvPr id="30" name="TextBox 29">
            <a:extLst>
              <a:ext uri="{FF2B5EF4-FFF2-40B4-BE49-F238E27FC236}">
                <a16:creationId xmlns:a16="http://schemas.microsoft.com/office/drawing/2014/main" id="{5A100082-C6D8-564C-9C1A-EF3DB6B70D48}"/>
              </a:ext>
            </a:extLst>
          </p:cNvPr>
          <p:cNvSpPr txBox="1"/>
          <p:nvPr/>
        </p:nvSpPr>
        <p:spPr>
          <a:xfrm>
            <a:off x="6064502" y="3418111"/>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Login/signup goes away after sign in. Says “Hello, First Name, Last Name”</a:t>
            </a:r>
          </a:p>
          <a:p>
            <a:pPr marL="171450" indent="-171450">
              <a:buFontTx/>
              <a:buChar char="-"/>
            </a:pPr>
            <a:r>
              <a:rPr lang="en-US" sz="1200" dirty="0"/>
              <a:t>Map shrinks down to fixed size on top to accommodate 5/6 menu items accordingly.</a:t>
            </a:r>
          </a:p>
          <a:p>
            <a:pPr marL="171450" indent="-171450">
              <a:buFontTx/>
              <a:buChar char="-"/>
            </a:pPr>
            <a:r>
              <a:rPr lang="en-US" sz="1200" dirty="0"/>
              <a:t>Researcher tab hidden unless applicable</a:t>
            </a:r>
          </a:p>
          <a:p>
            <a:pPr marL="171450" indent="-171450">
              <a:buFontTx/>
              <a:buChar char="-"/>
            </a:pPr>
            <a:endParaRPr lang="en-US" sz="1200" dirty="0"/>
          </a:p>
        </p:txBody>
      </p:sp>
    </p:spTree>
    <p:extLst>
      <p:ext uri="{BB962C8B-B14F-4D97-AF65-F5344CB8AC3E}">
        <p14:creationId xmlns:p14="http://schemas.microsoft.com/office/powerpoint/2010/main" val="398099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pic>
        <p:nvPicPr>
          <p:cNvPr id="6" name="Picture 5">
            <a:extLst>
              <a:ext uri="{FF2B5EF4-FFF2-40B4-BE49-F238E27FC236}">
                <a16:creationId xmlns:a16="http://schemas.microsoft.com/office/drawing/2014/main" id="{1C856DBF-73B7-4040-B9AC-A8CBF7D9F48C}"/>
              </a:ext>
            </a:extLst>
          </p:cNvPr>
          <p:cNvPicPr>
            <a:picLocks noChangeAspect="1"/>
          </p:cNvPicPr>
          <p:nvPr/>
        </p:nvPicPr>
        <p:blipFill>
          <a:blip r:embed="rId14"/>
          <a:stretch>
            <a:fillRect/>
          </a:stretch>
        </p:blipFill>
        <p:spPr>
          <a:xfrm>
            <a:off x="1176504" y="3593298"/>
            <a:ext cx="2244239" cy="1800519"/>
          </a:xfrm>
          <a:prstGeom prst="rect">
            <a:avLst/>
          </a:prstGeom>
        </p:spPr>
      </p:pic>
      <p:pic>
        <p:nvPicPr>
          <p:cNvPr id="51" name="Picture 50">
            <a:extLst>
              <a:ext uri="{FF2B5EF4-FFF2-40B4-BE49-F238E27FC236}">
                <a16:creationId xmlns:a16="http://schemas.microsoft.com/office/drawing/2014/main" id="{5398535B-82D6-7D4D-AC58-BCDE078F7239}"/>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2" name="Picture 51">
            <a:hlinkClick r:id="rId16"/>
            <a:extLst>
              <a:ext uri="{FF2B5EF4-FFF2-40B4-BE49-F238E27FC236}">
                <a16:creationId xmlns:a16="http://schemas.microsoft.com/office/drawing/2014/main" id="{F0F71B1B-8932-CC4E-B85E-4C65746605BF}"/>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3" name="Picture 52">
            <a:hlinkClick r:id="rId18"/>
            <a:extLst>
              <a:ext uri="{FF2B5EF4-FFF2-40B4-BE49-F238E27FC236}">
                <a16:creationId xmlns:a16="http://schemas.microsoft.com/office/drawing/2014/main" id="{F60837BA-F1AE-3942-BDB9-4E9F6C1F65A4}"/>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4" name="Picture 53">
            <a:hlinkClick r:id="rId20" action="ppaction://hlinksldjump"/>
            <a:extLst>
              <a:ext uri="{FF2B5EF4-FFF2-40B4-BE49-F238E27FC236}">
                <a16:creationId xmlns:a16="http://schemas.microsoft.com/office/drawing/2014/main" id="{3947E26A-8838-F740-8AA3-2B30405657F3}"/>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30" name="Picture 29">
            <a:hlinkClick r:id="rId22" action="ppaction://hlinksldjump"/>
            <a:extLst>
              <a:ext uri="{FF2B5EF4-FFF2-40B4-BE49-F238E27FC236}">
                <a16:creationId xmlns:a16="http://schemas.microsoft.com/office/drawing/2014/main" id="{4A9B1837-FAD0-F949-A327-50BD9481D102}"/>
              </a:ext>
            </a:extLst>
          </p:cNvPr>
          <p:cNvPicPr>
            <a:picLocks noChangeAspect="1"/>
          </p:cNvPicPr>
          <p:nvPr/>
        </p:nvPicPr>
        <p:blipFill>
          <a:blip r:embed="rId23"/>
          <a:stretch>
            <a:fillRect/>
          </a:stretch>
        </p:blipFill>
        <p:spPr>
          <a:xfrm>
            <a:off x="3138820" y="3295633"/>
            <a:ext cx="296747" cy="296747"/>
          </a:xfrm>
          <a:prstGeom prst="rect">
            <a:avLst/>
          </a:prstGeom>
        </p:spPr>
      </p:pic>
      <p:sp>
        <p:nvSpPr>
          <p:cNvPr id="45" name="TextBox 44">
            <a:extLst>
              <a:ext uri="{FF2B5EF4-FFF2-40B4-BE49-F238E27FC236}">
                <a16:creationId xmlns:a16="http://schemas.microsoft.com/office/drawing/2014/main" id="{6AB3D9BD-1DD4-054E-95A1-E03CF6EAB5DD}"/>
              </a:ext>
            </a:extLst>
          </p:cNvPr>
          <p:cNvSpPr txBox="1"/>
          <p:nvPr/>
        </p:nvSpPr>
        <p:spPr>
          <a:xfrm>
            <a:off x="7527553" y="3307081"/>
            <a:ext cx="3964576" cy="1107996"/>
          </a:xfrm>
          <a:prstGeom prst="rect">
            <a:avLst/>
          </a:prstGeom>
          <a:noFill/>
        </p:spPr>
        <p:txBody>
          <a:bodyPr wrap="square" rtlCol="0">
            <a:spAutoFit/>
          </a:bodyPr>
          <a:lstStyle/>
          <a:p>
            <a:r>
              <a:rPr lang="en-US" b="1" dirty="0"/>
              <a:t>Features:</a:t>
            </a:r>
          </a:p>
          <a:p>
            <a:pPr marL="171450" indent="-171450">
              <a:buFontTx/>
              <a:buChar char="-"/>
            </a:pPr>
            <a:r>
              <a:rPr lang="en-US" sz="1200" dirty="0"/>
              <a:t>View Trip Info</a:t>
            </a:r>
          </a:p>
          <a:p>
            <a:pPr marL="171450" indent="-171450">
              <a:buFontTx/>
              <a:buChar char="-"/>
            </a:pPr>
            <a:r>
              <a:rPr lang="en-US" sz="1200" dirty="0"/>
              <a:t>View your PRD for a trip</a:t>
            </a:r>
          </a:p>
          <a:p>
            <a:pPr marL="171450" indent="-171450">
              <a:buFontTx/>
              <a:buChar char="-"/>
            </a:pPr>
            <a:r>
              <a:rPr lang="en-US" sz="1200" dirty="0"/>
              <a:t>View your location on the map</a:t>
            </a:r>
          </a:p>
          <a:p>
            <a:pPr marL="171450" indent="-171450">
              <a:buFontTx/>
              <a:buChar char="-"/>
            </a:pPr>
            <a:r>
              <a:rPr lang="en-US" sz="1200" dirty="0"/>
              <a:t>Use tools like a compass or clinometer to asses your areas</a:t>
            </a:r>
          </a:p>
        </p:txBody>
      </p:sp>
      <p:sp>
        <p:nvSpPr>
          <p:cNvPr id="3" name="TextBox 2">
            <a:extLst>
              <a:ext uri="{FF2B5EF4-FFF2-40B4-BE49-F238E27FC236}">
                <a16:creationId xmlns:a16="http://schemas.microsoft.com/office/drawing/2014/main" id="{42F269A3-7C5D-2546-AD3F-86BCF05DA0C2}"/>
              </a:ext>
            </a:extLst>
          </p:cNvPr>
          <p:cNvSpPr txBox="1"/>
          <p:nvPr/>
        </p:nvSpPr>
        <p:spPr>
          <a:xfrm>
            <a:off x="7527553" y="856574"/>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“run” state that allows users to access the info entered on the previous screens.  This will be the main screen that the user will access trips in the field environment. </a:t>
            </a:r>
          </a:p>
        </p:txBody>
      </p:sp>
      <p:sp>
        <p:nvSpPr>
          <p:cNvPr id="31" name="TextBox 30">
            <a:hlinkClick r:id="rId24" action="ppaction://hlinksldjump"/>
            <a:extLst>
              <a:ext uri="{FF2B5EF4-FFF2-40B4-BE49-F238E27FC236}">
                <a16:creationId xmlns:a16="http://schemas.microsoft.com/office/drawing/2014/main" id="{7CDA8EF8-1EE2-9247-B5B2-3467D8FCA69A}"/>
              </a:ext>
            </a:extLst>
          </p:cNvPr>
          <p:cNvSpPr txBox="1"/>
          <p:nvPr/>
        </p:nvSpPr>
        <p:spPr>
          <a:xfrm>
            <a:off x="3094773" y="3706994"/>
            <a:ext cx="260616" cy="369332"/>
          </a:xfrm>
          <a:prstGeom prst="rect">
            <a:avLst/>
          </a:prstGeom>
          <a:solidFill>
            <a:schemeClr val="accent1">
              <a:lumMod val="50000"/>
            </a:schemeClr>
          </a:solidFill>
        </p:spPr>
        <p:txBody>
          <a:bodyPr wrap="square" rtlCol="0">
            <a:spAutoFit/>
          </a:bodyPr>
          <a:lstStyle/>
          <a:p>
            <a:r>
              <a:rPr lang="en-US" dirty="0">
                <a:solidFill>
                  <a:schemeClr val="bg1"/>
                </a:solidFill>
              </a:rPr>
              <a:t>+</a:t>
            </a:r>
          </a:p>
        </p:txBody>
      </p:sp>
    </p:spTree>
    <p:extLst>
      <p:ext uri="{BB962C8B-B14F-4D97-AF65-F5344CB8AC3E}">
        <p14:creationId xmlns:p14="http://schemas.microsoft.com/office/powerpoint/2010/main" val="3730409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Enter Quick Obs.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pic>
        <p:nvPicPr>
          <p:cNvPr id="51" name="Picture 50">
            <a:hlinkClick r:id="rId14" action="ppaction://hlinksldjump"/>
            <a:extLst>
              <a:ext uri="{FF2B5EF4-FFF2-40B4-BE49-F238E27FC236}">
                <a16:creationId xmlns:a16="http://schemas.microsoft.com/office/drawing/2014/main" id="{5398535B-82D6-7D4D-AC58-BCDE078F7239}"/>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2" name="Picture 51">
            <a:hlinkClick r:id="rId16"/>
            <a:extLst>
              <a:ext uri="{FF2B5EF4-FFF2-40B4-BE49-F238E27FC236}">
                <a16:creationId xmlns:a16="http://schemas.microsoft.com/office/drawing/2014/main" id="{F0F71B1B-8932-CC4E-B85E-4C65746605BF}"/>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3" name="Picture 52">
            <a:hlinkClick r:id="rId18"/>
            <a:extLst>
              <a:ext uri="{FF2B5EF4-FFF2-40B4-BE49-F238E27FC236}">
                <a16:creationId xmlns:a16="http://schemas.microsoft.com/office/drawing/2014/main" id="{F60837BA-F1AE-3942-BDB9-4E9F6C1F65A4}"/>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4" name="Picture 53">
            <a:hlinkClick r:id="rId20" action="ppaction://hlinksldjump"/>
            <a:extLst>
              <a:ext uri="{FF2B5EF4-FFF2-40B4-BE49-F238E27FC236}">
                <a16:creationId xmlns:a16="http://schemas.microsoft.com/office/drawing/2014/main" id="{3947E26A-8838-F740-8AA3-2B30405657F3}"/>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30" name="Picture 29">
            <a:hlinkClick r:id="rId14" action="ppaction://hlinksldjump"/>
            <a:extLst>
              <a:ext uri="{FF2B5EF4-FFF2-40B4-BE49-F238E27FC236}">
                <a16:creationId xmlns:a16="http://schemas.microsoft.com/office/drawing/2014/main" id="{4A9B1837-FAD0-F949-A327-50BD9481D102}"/>
              </a:ext>
            </a:extLst>
          </p:cNvPr>
          <p:cNvPicPr>
            <a:picLocks noChangeAspect="1"/>
          </p:cNvPicPr>
          <p:nvPr/>
        </p:nvPicPr>
        <p:blipFill>
          <a:blip r:embed="rId22"/>
          <a:stretch>
            <a:fillRect/>
          </a:stretch>
        </p:blipFill>
        <p:spPr>
          <a:xfrm>
            <a:off x="3138820" y="3295633"/>
            <a:ext cx="296747" cy="296747"/>
          </a:xfrm>
          <a:prstGeom prst="rect">
            <a:avLst/>
          </a:prstGeom>
        </p:spPr>
      </p:pic>
      <p:sp>
        <p:nvSpPr>
          <p:cNvPr id="45" name="TextBox 44">
            <a:extLst>
              <a:ext uri="{FF2B5EF4-FFF2-40B4-BE49-F238E27FC236}">
                <a16:creationId xmlns:a16="http://schemas.microsoft.com/office/drawing/2014/main" id="{6AB3D9BD-1DD4-054E-95A1-E03CF6EAB5DD}"/>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pPr marL="171450" indent="-171450">
              <a:buFontTx/>
              <a:buChar char="-"/>
            </a:pPr>
            <a:r>
              <a:rPr lang="en-US" sz="1200" dirty="0"/>
              <a:t>Enter </a:t>
            </a:r>
            <a:r>
              <a:rPr lang="en-US" sz="1200" dirty="0" err="1"/>
              <a:t>obs</a:t>
            </a:r>
            <a:r>
              <a:rPr lang="en-US" sz="1200" dirty="0"/>
              <a:t> quickly and easily while in the field</a:t>
            </a:r>
          </a:p>
        </p:txBody>
      </p:sp>
      <p:sp>
        <p:nvSpPr>
          <p:cNvPr id="3" name="TextBox 2">
            <a:extLst>
              <a:ext uri="{FF2B5EF4-FFF2-40B4-BE49-F238E27FC236}">
                <a16:creationId xmlns:a16="http://schemas.microsoft.com/office/drawing/2014/main" id="{42F269A3-7C5D-2546-AD3F-86BCF05DA0C2}"/>
              </a:ext>
            </a:extLst>
          </p:cNvPr>
          <p:cNvSpPr txBox="1"/>
          <p:nvPr/>
        </p:nvSpPr>
        <p:spPr>
          <a:xfrm>
            <a:off x="7527553" y="856574"/>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allows the user to access the quick observation screen from the trip interface</a:t>
            </a:r>
          </a:p>
        </p:txBody>
      </p:sp>
      <p:pic>
        <p:nvPicPr>
          <p:cNvPr id="31" name="Picture 30">
            <a:extLst>
              <a:ext uri="{FF2B5EF4-FFF2-40B4-BE49-F238E27FC236}">
                <a16:creationId xmlns:a16="http://schemas.microsoft.com/office/drawing/2014/main" id="{68D84ECD-8D81-DF4A-8AA4-B9D185FDEAEA}"/>
              </a:ext>
            </a:extLst>
          </p:cNvPr>
          <p:cNvPicPr>
            <a:picLocks noChangeAspect="1"/>
          </p:cNvPicPr>
          <p:nvPr/>
        </p:nvPicPr>
        <p:blipFill>
          <a:blip r:embed="rId23"/>
          <a:stretch>
            <a:fillRect/>
          </a:stretch>
        </p:blipFill>
        <p:spPr>
          <a:xfrm>
            <a:off x="1176013" y="3592381"/>
            <a:ext cx="2244730" cy="1715406"/>
          </a:xfrm>
          <a:prstGeom prst="rect">
            <a:avLst/>
          </a:prstGeom>
        </p:spPr>
      </p:pic>
    </p:spTree>
    <p:extLst>
      <p:ext uri="{BB962C8B-B14F-4D97-AF65-F5344CB8AC3E}">
        <p14:creationId xmlns:p14="http://schemas.microsoft.com/office/powerpoint/2010/main" val="2160796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Trip A Info</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Trip A</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1D9C6BA8-F7E6-DB48-8A55-756DFBAF3382}"/>
              </a:ext>
            </a:extLst>
          </p:cNvPr>
          <p:cNvSpPr txBox="1"/>
          <p:nvPr/>
        </p:nvSpPr>
        <p:spPr>
          <a:xfrm>
            <a:off x="1453411" y="294769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Group</a:t>
            </a:r>
          </a:p>
        </p:txBody>
      </p:sp>
      <p:sp>
        <p:nvSpPr>
          <p:cNvPr id="29" name="TextBox 28">
            <a:hlinkClick r:id="rId11" action="ppaction://hlinksldjump"/>
            <a:extLst>
              <a:ext uri="{FF2B5EF4-FFF2-40B4-BE49-F238E27FC236}">
                <a16:creationId xmlns:a16="http://schemas.microsoft.com/office/drawing/2014/main" id="{A9215F6F-9F95-AB4E-BF72-81F4782AFBB1}"/>
              </a:ext>
            </a:extLst>
          </p:cNvPr>
          <p:cNvSpPr txBox="1"/>
          <p:nvPr/>
        </p:nvSpPr>
        <p:spPr>
          <a:xfrm>
            <a:off x="1453411" y="324122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Avalanche Hazard</a:t>
            </a:r>
          </a:p>
        </p:txBody>
      </p:sp>
      <p:sp>
        <p:nvSpPr>
          <p:cNvPr id="53" name="TextBox 52">
            <a:hlinkClick r:id="rId12" action="ppaction://hlinksldjump"/>
            <a:extLst>
              <a:ext uri="{FF2B5EF4-FFF2-40B4-BE49-F238E27FC236}">
                <a16:creationId xmlns:a16="http://schemas.microsoft.com/office/drawing/2014/main" id="{12F764C2-4341-3E41-8E98-35CE813F6682}"/>
              </a:ext>
            </a:extLst>
          </p:cNvPr>
          <p:cNvSpPr txBox="1"/>
          <p:nvPr/>
        </p:nvSpPr>
        <p:spPr>
          <a:xfrm>
            <a:off x="1453411" y="355630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Trip Information</a:t>
            </a:r>
          </a:p>
        </p:txBody>
      </p:sp>
      <p:pic>
        <p:nvPicPr>
          <p:cNvPr id="54" name="Picture 53">
            <a:hlinkClick r:id="rId13" action="ppaction://hlinksldjump"/>
            <a:extLst>
              <a:ext uri="{FF2B5EF4-FFF2-40B4-BE49-F238E27FC236}">
                <a16:creationId xmlns:a16="http://schemas.microsoft.com/office/drawing/2014/main" id="{D8749FB8-34CC-BD42-9A45-78568C6956B8}"/>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55" name="Picture 54">
            <a:hlinkClick r:id="rId15"/>
            <a:extLst>
              <a:ext uri="{FF2B5EF4-FFF2-40B4-BE49-F238E27FC236}">
                <a16:creationId xmlns:a16="http://schemas.microsoft.com/office/drawing/2014/main" id="{5D94CA9E-E873-5740-BA66-2B9CCE04894D}"/>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56" name="Picture 55">
            <a:hlinkClick r:id="rId17"/>
            <a:extLst>
              <a:ext uri="{FF2B5EF4-FFF2-40B4-BE49-F238E27FC236}">
                <a16:creationId xmlns:a16="http://schemas.microsoft.com/office/drawing/2014/main" id="{3DAD89EE-2790-724E-947E-28FE5000C5A9}"/>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57" name="Picture 56">
            <a:hlinkClick r:id="rId19" action="ppaction://hlinksldjump"/>
            <a:extLst>
              <a:ext uri="{FF2B5EF4-FFF2-40B4-BE49-F238E27FC236}">
                <a16:creationId xmlns:a16="http://schemas.microsoft.com/office/drawing/2014/main" id="{549A7C0E-D9AD-2F45-918B-4CB320530321}"/>
              </a:ext>
            </a:extLst>
          </p:cNvPr>
          <p:cNvPicPr>
            <a:picLocks noChangeAspect="1"/>
          </p:cNvPicPr>
          <p:nvPr/>
        </p:nvPicPr>
        <p:blipFill>
          <a:blip r:embed="rId20"/>
          <a:stretch>
            <a:fillRect/>
          </a:stretch>
        </p:blipFill>
        <p:spPr>
          <a:xfrm>
            <a:off x="1199590" y="2344017"/>
            <a:ext cx="255042" cy="253997"/>
          </a:xfrm>
          <a:prstGeom prst="rect">
            <a:avLst/>
          </a:prstGeom>
        </p:spPr>
      </p:pic>
      <p:sp>
        <p:nvSpPr>
          <p:cNvPr id="45" name="TextBox 44">
            <a:hlinkClick r:id="rId21" action="ppaction://hlinksldjump"/>
            <a:extLst>
              <a:ext uri="{FF2B5EF4-FFF2-40B4-BE49-F238E27FC236}">
                <a16:creationId xmlns:a16="http://schemas.microsoft.com/office/drawing/2014/main" id="{1652CD3D-19C6-4145-86D5-5F496DE6BB8E}"/>
              </a:ext>
            </a:extLst>
          </p:cNvPr>
          <p:cNvSpPr txBox="1"/>
          <p:nvPr/>
        </p:nvSpPr>
        <p:spPr>
          <a:xfrm>
            <a:off x="1453411" y="386691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Emergency Plan</a:t>
            </a:r>
          </a:p>
        </p:txBody>
      </p:sp>
      <p:sp>
        <p:nvSpPr>
          <p:cNvPr id="46" name="TextBox 45">
            <a:extLst>
              <a:ext uri="{FF2B5EF4-FFF2-40B4-BE49-F238E27FC236}">
                <a16:creationId xmlns:a16="http://schemas.microsoft.com/office/drawing/2014/main" id="{FDD2BBB9-7816-5444-BA8E-6F4D4E075295}"/>
              </a:ext>
            </a:extLst>
          </p:cNvPr>
          <p:cNvSpPr txBox="1"/>
          <p:nvPr/>
        </p:nvSpPr>
        <p:spPr>
          <a:xfrm>
            <a:off x="4377386" y="1810226"/>
            <a:ext cx="2176558" cy="1754326"/>
          </a:xfrm>
          <a:prstGeom prst="rect">
            <a:avLst/>
          </a:prstGeom>
          <a:noFill/>
        </p:spPr>
        <p:txBody>
          <a:bodyPr wrap="none" rtlCol="0">
            <a:spAutoFit/>
          </a:bodyPr>
          <a:lstStyle/>
          <a:p>
            <a:r>
              <a:rPr lang="en-US" b="1" i="1" dirty="0"/>
              <a:t>New Trip Categories:</a:t>
            </a:r>
          </a:p>
          <a:p>
            <a:r>
              <a:rPr lang="en-US" dirty="0"/>
              <a:t>General Info:</a:t>
            </a:r>
          </a:p>
          <a:p>
            <a:r>
              <a:rPr lang="en-US" dirty="0"/>
              <a:t>Group:</a:t>
            </a:r>
          </a:p>
          <a:p>
            <a:r>
              <a:rPr lang="en-US" dirty="0"/>
              <a:t>Avalanche Hazard:</a:t>
            </a:r>
          </a:p>
          <a:p>
            <a:r>
              <a:rPr lang="en-US" dirty="0"/>
              <a:t>Trip Information:</a:t>
            </a:r>
          </a:p>
          <a:p>
            <a:r>
              <a:rPr lang="en-US" dirty="0"/>
              <a:t>Emergency Plan:</a:t>
            </a:r>
          </a:p>
        </p:txBody>
      </p:sp>
      <p:sp>
        <p:nvSpPr>
          <p:cNvPr id="47" name="TextBox 46">
            <a:hlinkClick r:id="rId22" action="ppaction://hlinksldjump"/>
            <a:extLst>
              <a:ext uri="{FF2B5EF4-FFF2-40B4-BE49-F238E27FC236}">
                <a16:creationId xmlns:a16="http://schemas.microsoft.com/office/drawing/2014/main" id="{461C87A2-2B2D-0040-A63A-037613AF3709}"/>
              </a:ext>
            </a:extLst>
          </p:cNvPr>
          <p:cNvSpPr txBox="1"/>
          <p:nvPr/>
        </p:nvSpPr>
        <p:spPr>
          <a:xfrm>
            <a:off x="1454632" y="263602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General Info</a:t>
            </a:r>
          </a:p>
        </p:txBody>
      </p:sp>
      <p:sp>
        <p:nvSpPr>
          <p:cNvPr id="31" name="TextBox 30">
            <a:extLst>
              <a:ext uri="{FF2B5EF4-FFF2-40B4-BE49-F238E27FC236}">
                <a16:creationId xmlns:a16="http://schemas.microsoft.com/office/drawing/2014/main" id="{E7C0AB7E-786B-4343-A53A-F6807D95A8AD}"/>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368C060E-4192-A640-937E-E12492DBEF5F}"/>
              </a:ext>
            </a:extLst>
          </p:cNvPr>
          <p:cNvSpPr txBox="1"/>
          <p:nvPr/>
        </p:nvSpPr>
        <p:spPr>
          <a:xfrm>
            <a:off x="7527553" y="1279790"/>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the user to view/edit their trip on the fly.</a:t>
            </a:r>
          </a:p>
        </p:txBody>
      </p:sp>
    </p:spTree>
    <p:extLst>
      <p:ext uri="{BB962C8B-B14F-4D97-AF65-F5344CB8AC3E}">
        <p14:creationId xmlns:p14="http://schemas.microsoft.com/office/powerpoint/2010/main" val="2291672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Plan</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196092" y="2662690"/>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pic>
        <p:nvPicPr>
          <p:cNvPr id="4" name="Picture 3">
            <a:extLst>
              <a:ext uri="{FF2B5EF4-FFF2-40B4-BE49-F238E27FC236}">
                <a16:creationId xmlns:a16="http://schemas.microsoft.com/office/drawing/2014/main" id="{5582535C-2DF8-7E4D-B43F-1B33AB57B55B}"/>
              </a:ext>
            </a:extLst>
          </p:cNvPr>
          <p:cNvPicPr>
            <a:picLocks noChangeAspect="1"/>
          </p:cNvPicPr>
          <p:nvPr/>
        </p:nvPicPr>
        <p:blipFill>
          <a:blip r:embed="rId14"/>
          <a:stretch>
            <a:fillRect/>
          </a:stretch>
        </p:blipFill>
        <p:spPr>
          <a:xfrm>
            <a:off x="1177288" y="3609099"/>
            <a:ext cx="2192876" cy="947136"/>
          </a:xfrm>
          <a:prstGeom prst="rect">
            <a:avLst/>
          </a:prstGeom>
        </p:spPr>
      </p:pic>
      <p:sp>
        <p:nvSpPr>
          <p:cNvPr id="29" name="TextBox 28">
            <a:hlinkClick r:id="rId10" action="ppaction://hlinksldjump"/>
            <a:extLst>
              <a:ext uri="{FF2B5EF4-FFF2-40B4-BE49-F238E27FC236}">
                <a16:creationId xmlns:a16="http://schemas.microsoft.com/office/drawing/2014/main" id="{5CD7B0EE-DDF9-3E4A-987A-153EBCE245FD}"/>
              </a:ext>
            </a:extLst>
          </p:cNvPr>
          <p:cNvSpPr txBox="1"/>
          <p:nvPr/>
        </p:nvSpPr>
        <p:spPr>
          <a:xfrm>
            <a:off x="1168058" y="454708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ATES Rating:      </a:t>
            </a:r>
            <a:r>
              <a:rPr lang="en-US" sz="1400" dirty="0">
                <a:solidFill>
                  <a:srgbClr val="92D050"/>
                </a:solidFill>
              </a:rPr>
              <a:t> </a:t>
            </a:r>
            <a:r>
              <a:rPr lang="en-US" sz="1400" b="1" dirty="0">
                <a:solidFill>
                  <a:srgbClr val="92D050"/>
                </a:solidFill>
              </a:rPr>
              <a:t>Simple</a:t>
            </a:r>
          </a:p>
        </p:txBody>
      </p:sp>
      <p:sp>
        <p:nvSpPr>
          <p:cNvPr id="30" name="TextBox 29">
            <a:hlinkClick r:id="rId10" action="ppaction://hlinksldjump"/>
            <a:extLst>
              <a:ext uri="{FF2B5EF4-FFF2-40B4-BE49-F238E27FC236}">
                <a16:creationId xmlns:a16="http://schemas.microsoft.com/office/drawing/2014/main" id="{7B3F3B51-AAAE-1047-BFAD-DDFC649AA86B}"/>
              </a:ext>
            </a:extLst>
          </p:cNvPr>
          <p:cNvSpPr txBox="1"/>
          <p:nvPr/>
        </p:nvSpPr>
        <p:spPr>
          <a:xfrm>
            <a:off x="1161376" y="484971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Run List:              4 Runs </a:t>
            </a:r>
          </a:p>
        </p:txBody>
      </p:sp>
      <p:sp>
        <p:nvSpPr>
          <p:cNvPr id="31" name="TextBox 30">
            <a:hlinkClick r:id="rId10" action="ppaction://hlinksldjump"/>
            <a:extLst>
              <a:ext uri="{FF2B5EF4-FFF2-40B4-BE49-F238E27FC236}">
                <a16:creationId xmlns:a16="http://schemas.microsoft.com/office/drawing/2014/main" id="{08ACA777-6042-6149-BE58-EE213F2BA946}"/>
              </a:ext>
            </a:extLst>
          </p:cNvPr>
          <p:cNvSpPr txBox="1"/>
          <p:nvPr/>
        </p:nvSpPr>
        <p:spPr>
          <a:xfrm>
            <a:off x="1161376" y="514989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Hot Spots:    2 Hot Spots </a:t>
            </a:r>
          </a:p>
        </p:txBody>
      </p:sp>
      <p:sp>
        <p:nvSpPr>
          <p:cNvPr id="5" name="TextBox 4">
            <a:extLst>
              <a:ext uri="{FF2B5EF4-FFF2-40B4-BE49-F238E27FC236}">
                <a16:creationId xmlns:a16="http://schemas.microsoft.com/office/drawing/2014/main" id="{63EB5FFA-8880-6B46-9D28-FBC088FFD853}"/>
              </a:ext>
            </a:extLst>
          </p:cNvPr>
          <p:cNvSpPr txBox="1"/>
          <p:nvPr/>
        </p:nvSpPr>
        <p:spPr>
          <a:xfrm>
            <a:off x="4559103" y="1611086"/>
            <a:ext cx="1739322" cy="2585323"/>
          </a:xfrm>
          <a:prstGeom prst="rect">
            <a:avLst/>
          </a:prstGeom>
          <a:noFill/>
        </p:spPr>
        <p:txBody>
          <a:bodyPr wrap="none" rtlCol="0">
            <a:spAutoFit/>
          </a:bodyPr>
          <a:lstStyle/>
          <a:p>
            <a:r>
              <a:rPr lang="en-US" b="1" i="1" dirty="0"/>
              <a:t>Drop Down List:</a:t>
            </a:r>
          </a:p>
          <a:p>
            <a:r>
              <a:rPr lang="en-US" dirty="0"/>
              <a:t>General Info:</a:t>
            </a:r>
          </a:p>
          <a:p>
            <a:r>
              <a:rPr lang="en-US" dirty="0"/>
              <a:t>Group:</a:t>
            </a:r>
          </a:p>
          <a:p>
            <a:r>
              <a:rPr lang="en-US" dirty="0"/>
              <a:t>Trip Plan:</a:t>
            </a:r>
          </a:p>
          <a:p>
            <a:r>
              <a:rPr lang="en-US" dirty="0"/>
              <a:t>ATES:</a:t>
            </a:r>
          </a:p>
          <a:p>
            <a:r>
              <a:rPr lang="en-US" dirty="0"/>
              <a:t>Run List:</a:t>
            </a:r>
          </a:p>
          <a:p>
            <a:r>
              <a:rPr lang="en-US" dirty="0"/>
              <a:t>Hot Spots:</a:t>
            </a:r>
          </a:p>
          <a:p>
            <a:r>
              <a:rPr lang="en-US" dirty="0"/>
              <a:t>Alt Plan:</a:t>
            </a:r>
          </a:p>
          <a:p>
            <a:r>
              <a:rPr lang="en-US" dirty="0"/>
              <a:t>Emergency Plan:</a:t>
            </a:r>
          </a:p>
        </p:txBody>
      </p:sp>
      <p:pic>
        <p:nvPicPr>
          <p:cNvPr id="52" name="Picture 51">
            <a:extLst>
              <a:ext uri="{FF2B5EF4-FFF2-40B4-BE49-F238E27FC236}">
                <a16:creationId xmlns:a16="http://schemas.microsoft.com/office/drawing/2014/main" id="{6057E747-7D5D-B54F-8884-AAF451D68F77}"/>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3" name="Picture 52">
            <a:hlinkClick r:id="rId16"/>
            <a:extLst>
              <a:ext uri="{FF2B5EF4-FFF2-40B4-BE49-F238E27FC236}">
                <a16:creationId xmlns:a16="http://schemas.microsoft.com/office/drawing/2014/main" id="{FEAC26DF-CFA9-4046-A592-D350D7971F1B}"/>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4" name="Picture 53">
            <a:hlinkClick r:id="rId18"/>
            <a:extLst>
              <a:ext uri="{FF2B5EF4-FFF2-40B4-BE49-F238E27FC236}">
                <a16:creationId xmlns:a16="http://schemas.microsoft.com/office/drawing/2014/main" id="{14261FF8-4A34-1745-8397-AAA6E3B22653}"/>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5" name="Picture 54">
            <a:hlinkClick r:id="rId20" action="ppaction://hlinksldjump"/>
            <a:extLst>
              <a:ext uri="{FF2B5EF4-FFF2-40B4-BE49-F238E27FC236}">
                <a16:creationId xmlns:a16="http://schemas.microsoft.com/office/drawing/2014/main" id="{E7059C19-79AC-B044-829D-04FBB304C8E2}"/>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6" name="Picture 5">
            <a:hlinkClick r:id="rId22" action="ppaction://hlinksldjump"/>
            <a:extLst>
              <a:ext uri="{FF2B5EF4-FFF2-40B4-BE49-F238E27FC236}">
                <a16:creationId xmlns:a16="http://schemas.microsoft.com/office/drawing/2014/main" id="{E440BB8B-5577-E34F-A5C0-CC31704B17AD}"/>
              </a:ext>
            </a:extLst>
          </p:cNvPr>
          <p:cNvPicPr>
            <a:picLocks noChangeAspect="1"/>
          </p:cNvPicPr>
          <p:nvPr/>
        </p:nvPicPr>
        <p:blipFill>
          <a:blip r:embed="rId23"/>
          <a:stretch>
            <a:fillRect/>
          </a:stretch>
        </p:blipFill>
        <p:spPr>
          <a:xfrm>
            <a:off x="3138820" y="3295633"/>
            <a:ext cx="296747" cy="296747"/>
          </a:xfrm>
          <a:prstGeom prst="rect">
            <a:avLst/>
          </a:prstGeom>
        </p:spPr>
      </p:pic>
      <p:sp>
        <p:nvSpPr>
          <p:cNvPr id="46" name="TextBox 45">
            <a:extLst>
              <a:ext uri="{FF2B5EF4-FFF2-40B4-BE49-F238E27FC236}">
                <a16:creationId xmlns:a16="http://schemas.microsoft.com/office/drawing/2014/main" id="{178100E7-8DF2-8E42-B3A9-941D2EE0D15E}"/>
              </a:ext>
            </a:extLst>
          </p:cNvPr>
          <p:cNvSpPr txBox="1"/>
          <p:nvPr/>
        </p:nvSpPr>
        <p:spPr>
          <a:xfrm>
            <a:off x="7527553" y="4295718"/>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Download and view avalanche forecast quickly in the plan screen</a:t>
            </a:r>
          </a:p>
          <a:p>
            <a:pPr marL="171450" indent="-171450">
              <a:buFontTx/>
              <a:buChar char="-"/>
            </a:pPr>
            <a:r>
              <a:rPr lang="en-US" sz="1200" dirty="0"/>
              <a:t>View saved info about the trip</a:t>
            </a:r>
          </a:p>
          <a:p>
            <a:pPr marL="171450" indent="-171450">
              <a:buFontTx/>
              <a:buChar char="-"/>
            </a:pPr>
            <a:r>
              <a:rPr lang="en-US" sz="1200" dirty="0"/>
              <a:t>Quickly view ATES Rating, Run List, and Hot Spots for easy field review</a:t>
            </a:r>
          </a:p>
          <a:p>
            <a:pPr marL="171450" indent="-171450">
              <a:buFontTx/>
              <a:buChar char="-"/>
            </a:pPr>
            <a:endParaRPr lang="en-US" sz="1200" dirty="0"/>
          </a:p>
        </p:txBody>
      </p:sp>
      <p:sp>
        <p:nvSpPr>
          <p:cNvPr id="3" name="TextBox 2">
            <a:extLst>
              <a:ext uri="{FF2B5EF4-FFF2-40B4-BE49-F238E27FC236}">
                <a16:creationId xmlns:a16="http://schemas.microsoft.com/office/drawing/2014/main" id="{B0E57696-4A19-7C4C-A209-F4124C163B68}"/>
              </a:ext>
            </a:extLst>
          </p:cNvPr>
          <p:cNvSpPr txBox="1"/>
          <p:nvPr/>
        </p:nvSpPr>
        <p:spPr>
          <a:xfrm>
            <a:off x="7527553" y="1368111"/>
            <a:ext cx="4408714" cy="24006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plan screen allows users to view and access the avalanche forecast , then review their plan details entered prior to the trip. When re-running a trip, it should ask you if “do you want to refresh the forecast?”, this way the user gets a fresh forecast each trip.</a:t>
            </a:r>
          </a:p>
          <a:p>
            <a:r>
              <a:rPr lang="en-US" sz="1200" dirty="0"/>
              <a:t>In addition, I would like for ATES Rating, Run List, Hot Spot’s, Alt Plan, then the remaining menu items in the order of the drop down to the left.</a:t>
            </a:r>
          </a:p>
          <a:p>
            <a:endParaRPr lang="en-US" sz="1200" dirty="0"/>
          </a:p>
          <a:p>
            <a:r>
              <a:rPr lang="en-US" sz="1200" dirty="0"/>
              <a:t>ATES: simple:green, challenging:yellow, Complex:Red)</a:t>
            </a:r>
          </a:p>
          <a:p>
            <a:r>
              <a:rPr lang="en-US" sz="1200" dirty="0"/>
              <a:t>Hotspots: # of hotspots text is red</a:t>
            </a:r>
          </a:p>
          <a:p>
            <a:endParaRPr lang="en-US" sz="1200" dirty="0"/>
          </a:p>
        </p:txBody>
      </p:sp>
    </p:spTree>
    <p:extLst>
      <p:ext uri="{BB962C8B-B14F-4D97-AF65-F5344CB8AC3E}">
        <p14:creationId xmlns:p14="http://schemas.microsoft.com/office/powerpoint/2010/main" val="3353537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Ride</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sp>
        <p:nvSpPr>
          <p:cNvPr id="27" name="TextBox 26">
            <a:hlinkClick r:id="rId14" action="ppaction://hlinksldjump"/>
            <a:extLst>
              <a:ext uri="{FF2B5EF4-FFF2-40B4-BE49-F238E27FC236}">
                <a16:creationId xmlns:a16="http://schemas.microsoft.com/office/drawing/2014/main" id="{E86CB062-E279-EF47-940C-09785E2134C1}"/>
              </a:ext>
            </a:extLst>
          </p:cNvPr>
          <p:cNvSpPr txBox="1"/>
          <p:nvPr/>
        </p:nvSpPr>
        <p:spPr>
          <a:xfrm>
            <a:off x="1461902" y="359401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Parking Lot Check</a:t>
            </a:r>
          </a:p>
        </p:txBody>
      </p:sp>
      <p:sp>
        <p:nvSpPr>
          <p:cNvPr id="51" name="TextBox 50">
            <a:hlinkClick r:id="rId14" action="ppaction://hlinksldjump"/>
            <a:extLst>
              <a:ext uri="{FF2B5EF4-FFF2-40B4-BE49-F238E27FC236}">
                <a16:creationId xmlns:a16="http://schemas.microsoft.com/office/drawing/2014/main" id="{53C84497-DFEA-3C45-A6BD-54C83462E318}"/>
              </a:ext>
            </a:extLst>
          </p:cNvPr>
          <p:cNvSpPr txBox="1"/>
          <p:nvPr/>
        </p:nvSpPr>
        <p:spPr>
          <a:xfrm>
            <a:off x="1470148" y="389386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Rider Check-in’s</a:t>
            </a:r>
          </a:p>
        </p:txBody>
      </p:sp>
      <p:sp>
        <p:nvSpPr>
          <p:cNvPr id="56" name="TextBox 55">
            <a:hlinkClick r:id="rId14" action="ppaction://hlinksldjump"/>
            <a:extLst>
              <a:ext uri="{FF2B5EF4-FFF2-40B4-BE49-F238E27FC236}">
                <a16:creationId xmlns:a16="http://schemas.microsoft.com/office/drawing/2014/main" id="{37A7A590-217D-E346-AC62-E9F8C660C391}"/>
              </a:ext>
            </a:extLst>
          </p:cNvPr>
          <p:cNvSpPr txBox="1"/>
          <p:nvPr/>
        </p:nvSpPr>
        <p:spPr>
          <a:xfrm>
            <a:off x="1464158" y="420163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Pre-Run Check</a:t>
            </a:r>
          </a:p>
        </p:txBody>
      </p:sp>
      <p:pic>
        <p:nvPicPr>
          <p:cNvPr id="4" name="Picture 3">
            <a:extLst>
              <a:ext uri="{FF2B5EF4-FFF2-40B4-BE49-F238E27FC236}">
                <a16:creationId xmlns:a16="http://schemas.microsoft.com/office/drawing/2014/main" id="{713882B1-065D-0043-B535-F06065030558}"/>
              </a:ext>
            </a:extLst>
          </p:cNvPr>
          <p:cNvPicPr>
            <a:picLocks noChangeAspect="1"/>
          </p:cNvPicPr>
          <p:nvPr/>
        </p:nvPicPr>
        <p:blipFill>
          <a:blip r:embed="rId15"/>
          <a:stretch>
            <a:fillRect/>
          </a:stretch>
        </p:blipFill>
        <p:spPr>
          <a:xfrm>
            <a:off x="4434823" y="4200576"/>
            <a:ext cx="1742631" cy="2323508"/>
          </a:xfrm>
          <a:prstGeom prst="rect">
            <a:avLst/>
          </a:prstGeom>
        </p:spPr>
      </p:pic>
      <p:sp>
        <p:nvSpPr>
          <p:cNvPr id="5" name="TextBox 4">
            <a:extLst>
              <a:ext uri="{FF2B5EF4-FFF2-40B4-BE49-F238E27FC236}">
                <a16:creationId xmlns:a16="http://schemas.microsoft.com/office/drawing/2014/main" id="{3C7218D7-CE4E-AD47-A443-FE5D0E9E2011}"/>
              </a:ext>
            </a:extLst>
          </p:cNvPr>
          <p:cNvSpPr txBox="1"/>
          <p:nvPr/>
        </p:nvSpPr>
        <p:spPr>
          <a:xfrm>
            <a:off x="4313673" y="675528"/>
            <a:ext cx="2644465" cy="3693319"/>
          </a:xfrm>
          <a:prstGeom prst="rect">
            <a:avLst/>
          </a:prstGeom>
          <a:noFill/>
        </p:spPr>
        <p:txBody>
          <a:bodyPr wrap="square" rtlCol="0">
            <a:spAutoFit/>
          </a:bodyPr>
          <a:lstStyle/>
          <a:p>
            <a:r>
              <a:rPr lang="en-US" sz="1200" b="1" dirty="0"/>
              <a:t>Drop Down List:</a:t>
            </a:r>
          </a:p>
          <a:p>
            <a:r>
              <a:rPr lang="en-US" sz="1200" dirty="0"/>
              <a:t>Parking Lot Check:</a:t>
            </a:r>
          </a:p>
          <a:p>
            <a:pPr marL="285750" indent="-285750">
              <a:buFontTx/>
              <a:buChar char="-"/>
            </a:pPr>
            <a:r>
              <a:rPr lang="en-US" sz="1200" dirty="0"/>
              <a:t>Departure Check</a:t>
            </a:r>
          </a:p>
          <a:p>
            <a:pPr marL="285750" indent="-285750">
              <a:buFontTx/>
              <a:buChar char="-"/>
            </a:pPr>
            <a:r>
              <a:rPr lang="en-US" sz="1200" dirty="0"/>
              <a:t>Beacon Check</a:t>
            </a:r>
          </a:p>
          <a:p>
            <a:r>
              <a:rPr lang="en-US" sz="1200" dirty="0"/>
              <a:t>Rider Check-in’s:</a:t>
            </a:r>
          </a:p>
          <a:p>
            <a:pPr marL="285750" indent="-285750">
              <a:buFontTx/>
              <a:buChar char="-"/>
            </a:pPr>
            <a:r>
              <a:rPr lang="en-US" sz="1200" dirty="0"/>
              <a:t>Conditions on Route ( + </a:t>
            </a:r>
            <a:r>
              <a:rPr lang="en-US" sz="1200" dirty="0" err="1"/>
              <a:t>obs</a:t>
            </a:r>
            <a:r>
              <a:rPr lang="en-US" sz="1200" dirty="0"/>
              <a:t>)</a:t>
            </a:r>
          </a:p>
          <a:p>
            <a:pPr marL="285750" indent="-285750">
              <a:buFontTx/>
              <a:buChar char="-"/>
            </a:pPr>
            <a:r>
              <a:rPr lang="en-US" sz="1200" dirty="0"/>
              <a:t>Group Check-in</a:t>
            </a:r>
          </a:p>
          <a:p>
            <a:pPr marL="285750" indent="-285750">
              <a:buFontTx/>
              <a:buChar char="-"/>
            </a:pPr>
            <a:r>
              <a:rPr lang="en-US" sz="1200" dirty="0"/>
              <a:t>Avalanche Terrain Check</a:t>
            </a:r>
          </a:p>
          <a:p>
            <a:pPr marL="285750" indent="-285750">
              <a:buFontTx/>
              <a:buChar char="-"/>
            </a:pPr>
            <a:r>
              <a:rPr lang="en-US" sz="1200" dirty="0"/>
              <a:t>Problems ( 1&amp;2)</a:t>
            </a:r>
          </a:p>
          <a:p>
            <a:pPr marL="285750" indent="-285750">
              <a:buFontTx/>
              <a:buChar char="-"/>
            </a:pPr>
            <a:r>
              <a:rPr lang="en-US" sz="1200" dirty="0"/>
              <a:t>Reminders </a:t>
            </a:r>
          </a:p>
          <a:p>
            <a:r>
              <a:rPr lang="en-US" sz="1200" dirty="0"/>
              <a:t>Pre Run Checklist:</a:t>
            </a:r>
          </a:p>
          <a:p>
            <a:pPr marL="285750" indent="-285750">
              <a:buFontTx/>
              <a:buChar char="-"/>
            </a:pPr>
            <a:r>
              <a:rPr lang="en-US" sz="1200" dirty="0"/>
              <a:t>Avalanche Terrain Check</a:t>
            </a:r>
          </a:p>
          <a:p>
            <a:pPr marL="285750" indent="-285750">
              <a:buFontTx/>
              <a:buChar char="-"/>
            </a:pPr>
            <a:r>
              <a:rPr lang="en-US" sz="1200" dirty="0"/>
              <a:t>Key </a:t>
            </a:r>
            <a:r>
              <a:rPr lang="en-US" sz="1200" dirty="0" err="1"/>
              <a:t>Obs</a:t>
            </a:r>
            <a:endParaRPr lang="en-US" sz="1200" dirty="0"/>
          </a:p>
          <a:p>
            <a:pPr marL="285750" indent="-285750">
              <a:buFontTx/>
              <a:buChar char="-"/>
            </a:pPr>
            <a:r>
              <a:rPr lang="en-US" sz="1200" dirty="0"/>
              <a:t>Run List Check</a:t>
            </a:r>
          </a:p>
          <a:p>
            <a:pPr marL="285750" indent="-285750">
              <a:buFontTx/>
              <a:buChar char="-"/>
            </a:pPr>
            <a:r>
              <a:rPr lang="en-US" sz="1200" dirty="0"/>
              <a:t>Safe Spots/Ski Plan</a:t>
            </a:r>
          </a:p>
          <a:p>
            <a:pPr marL="285750" indent="-285750">
              <a:buFontTx/>
              <a:buChar char="-"/>
            </a:pPr>
            <a:r>
              <a:rPr lang="en-US" sz="1200" dirty="0"/>
              <a:t>Communication Plan</a:t>
            </a:r>
          </a:p>
          <a:p>
            <a:pPr marL="285750" indent="-285750">
              <a:buFontTx/>
              <a:buChar char="-"/>
            </a:pPr>
            <a:r>
              <a:rPr lang="en-US" sz="1200" dirty="0"/>
              <a:t>Safe Terrain Management Plan</a:t>
            </a:r>
          </a:p>
          <a:p>
            <a:endParaRPr lang="en-US" sz="1200" dirty="0"/>
          </a:p>
          <a:p>
            <a:pPr marL="285750" indent="-285750">
              <a:buFontTx/>
              <a:buChar char="-"/>
            </a:pPr>
            <a:endParaRPr lang="en-US" dirty="0"/>
          </a:p>
        </p:txBody>
      </p:sp>
      <p:pic>
        <p:nvPicPr>
          <p:cNvPr id="58" name="Picture 57">
            <a:extLst>
              <a:ext uri="{FF2B5EF4-FFF2-40B4-BE49-F238E27FC236}">
                <a16:creationId xmlns:a16="http://schemas.microsoft.com/office/drawing/2014/main" id="{E414FFEB-5DDC-4F47-B809-4841E58D74CD}"/>
              </a:ext>
            </a:extLst>
          </p:cNvPr>
          <p:cNvPicPr>
            <a:picLocks noChangeAspect="1"/>
          </p:cNvPicPr>
          <p:nvPr/>
        </p:nvPicPr>
        <p:blipFill>
          <a:blip r:embed="rId16"/>
          <a:stretch>
            <a:fillRect/>
          </a:stretch>
        </p:blipFill>
        <p:spPr>
          <a:xfrm>
            <a:off x="3176039" y="2342652"/>
            <a:ext cx="256413" cy="255362"/>
          </a:xfrm>
          <a:prstGeom prst="rect">
            <a:avLst/>
          </a:prstGeom>
        </p:spPr>
      </p:pic>
      <p:pic>
        <p:nvPicPr>
          <p:cNvPr id="59" name="Picture 58">
            <a:hlinkClick r:id="rId17"/>
            <a:extLst>
              <a:ext uri="{FF2B5EF4-FFF2-40B4-BE49-F238E27FC236}">
                <a16:creationId xmlns:a16="http://schemas.microsoft.com/office/drawing/2014/main" id="{955867A9-2BEF-FC4E-AB4B-4C63502F7FE0}"/>
              </a:ext>
            </a:extLst>
          </p:cNvPr>
          <p:cNvPicPr>
            <a:picLocks noChangeAspect="1"/>
          </p:cNvPicPr>
          <p:nvPr/>
        </p:nvPicPr>
        <p:blipFill>
          <a:blip r:embed="rId18"/>
          <a:stretch>
            <a:fillRect/>
          </a:stretch>
        </p:blipFill>
        <p:spPr>
          <a:xfrm>
            <a:off x="3181713" y="5307786"/>
            <a:ext cx="242694" cy="241700"/>
          </a:xfrm>
          <a:prstGeom prst="rect">
            <a:avLst/>
          </a:prstGeom>
        </p:spPr>
      </p:pic>
      <p:pic>
        <p:nvPicPr>
          <p:cNvPr id="60" name="Picture 59">
            <a:hlinkClick r:id="rId19"/>
            <a:extLst>
              <a:ext uri="{FF2B5EF4-FFF2-40B4-BE49-F238E27FC236}">
                <a16:creationId xmlns:a16="http://schemas.microsoft.com/office/drawing/2014/main" id="{14D1FECD-B97B-AD48-B216-C922A8F1B55D}"/>
              </a:ext>
            </a:extLst>
          </p:cNvPr>
          <p:cNvPicPr>
            <a:picLocks noChangeAspect="1"/>
          </p:cNvPicPr>
          <p:nvPr/>
        </p:nvPicPr>
        <p:blipFill>
          <a:blip r:embed="rId20"/>
          <a:stretch>
            <a:fillRect/>
          </a:stretch>
        </p:blipFill>
        <p:spPr>
          <a:xfrm>
            <a:off x="1196816" y="5308855"/>
            <a:ext cx="242696" cy="241701"/>
          </a:xfrm>
          <a:prstGeom prst="rect">
            <a:avLst/>
          </a:prstGeom>
        </p:spPr>
      </p:pic>
      <p:pic>
        <p:nvPicPr>
          <p:cNvPr id="61" name="Picture 60">
            <a:hlinkClick r:id="rId21" action="ppaction://hlinksldjump"/>
            <a:extLst>
              <a:ext uri="{FF2B5EF4-FFF2-40B4-BE49-F238E27FC236}">
                <a16:creationId xmlns:a16="http://schemas.microsoft.com/office/drawing/2014/main" id="{F479024F-78EE-3B43-85DC-9D526E4A96F1}"/>
              </a:ext>
            </a:extLst>
          </p:cNvPr>
          <p:cNvPicPr>
            <a:picLocks noChangeAspect="1"/>
          </p:cNvPicPr>
          <p:nvPr/>
        </p:nvPicPr>
        <p:blipFill>
          <a:blip r:embed="rId22"/>
          <a:stretch>
            <a:fillRect/>
          </a:stretch>
        </p:blipFill>
        <p:spPr>
          <a:xfrm>
            <a:off x="1199590" y="2344017"/>
            <a:ext cx="255042" cy="253997"/>
          </a:xfrm>
          <a:prstGeom prst="rect">
            <a:avLst/>
          </a:prstGeom>
        </p:spPr>
      </p:pic>
      <p:pic>
        <p:nvPicPr>
          <p:cNvPr id="45" name="Picture 44">
            <a:hlinkClick r:id="rId23" action="ppaction://hlinksldjump"/>
            <a:extLst>
              <a:ext uri="{FF2B5EF4-FFF2-40B4-BE49-F238E27FC236}">
                <a16:creationId xmlns:a16="http://schemas.microsoft.com/office/drawing/2014/main" id="{D8ECCCAE-B04C-8849-9729-C92E0545931A}"/>
              </a:ext>
            </a:extLst>
          </p:cNvPr>
          <p:cNvPicPr>
            <a:picLocks noChangeAspect="1"/>
          </p:cNvPicPr>
          <p:nvPr/>
        </p:nvPicPr>
        <p:blipFill>
          <a:blip r:embed="rId24"/>
          <a:stretch>
            <a:fillRect/>
          </a:stretch>
        </p:blipFill>
        <p:spPr>
          <a:xfrm>
            <a:off x="3138820" y="3295633"/>
            <a:ext cx="296747" cy="296747"/>
          </a:xfrm>
          <a:prstGeom prst="rect">
            <a:avLst/>
          </a:prstGeom>
        </p:spPr>
      </p:pic>
      <p:sp>
        <p:nvSpPr>
          <p:cNvPr id="47" name="TextBox 46">
            <a:extLst>
              <a:ext uri="{FF2B5EF4-FFF2-40B4-BE49-F238E27FC236}">
                <a16:creationId xmlns:a16="http://schemas.microsoft.com/office/drawing/2014/main" id="{E0B51240-1C28-EC46-8767-6BC079A52D4C}"/>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Checklists for easy reference in the field</a:t>
            </a:r>
          </a:p>
          <a:p>
            <a:pPr marL="171450" indent="-171450">
              <a:buFontTx/>
              <a:buChar char="-"/>
            </a:pPr>
            <a:r>
              <a:rPr lang="en-US" sz="1200" dirty="0"/>
              <a:t>Link to help page @ </a:t>
            </a:r>
            <a:r>
              <a:rPr lang="en-US" sz="1200" dirty="0" err="1"/>
              <a:t>avylab.org</a:t>
            </a:r>
            <a:endParaRPr lang="en-US" sz="1200" dirty="0"/>
          </a:p>
        </p:txBody>
      </p:sp>
      <p:sp>
        <p:nvSpPr>
          <p:cNvPr id="3" name="TextBox 2">
            <a:extLst>
              <a:ext uri="{FF2B5EF4-FFF2-40B4-BE49-F238E27FC236}">
                <a16:creationId xmlns:a16="http://schemas.microsoft.com/office/drawing/2014/main" id="{95D5EB7B-B6A8-DE43-9963-3C165D23220A}"/>
              </a:ext>
            </a:extLst>
          </p:cNvPr>
          <p:cNvSpPr txBox="1"/>
          <p:nvPr/>
        </p:nvSpPr>
        <p:spPr>
          <a:xfrm>
            <a:off x="7527553" y="856574"/>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These are standardized checklists, and if you need more info, then there should be a button to link to the site </a:t>
            </a:r>
            <a:r>
              <a:rPr lang="en-US" sz="1200" dirty="0" err="1"/>
              <a:t>avalanchelab.org</a:t>
            </a:r>
            <a:r>
              <a:rPr lang="en-US" sz="1200" dirty="0"/>
              <a:t>/</a:t>
            </a:r>
            <a:r>
              <a:rPr lang="en-US" sz="1200" dirty="0" err="1"/>
              <a:t>tripplannerhelp</a:t>
            </a:r>
            <a:endParaRPr lang="en-US" sz="1200" dirty="0"/>
          </a:p>
        </p:txBody>
      </p:sp>
    </p:spTree>
    <p:extLst>
      <p:ext uri="{BB962C8B-B14F-4D97-AF65-F5344CB8AC3E}">
        <p14:creationId xmlns:p14="http://schemas.microsoft.com/office/powerpoint/2010/main" val="3044821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Debrief</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sp>
        <p:nvSpPr>
          <p:cNvPr id="29" name="TextBox 28">
            <a:hlinkClick r:id="rId14" action="ppaction://hlinksldjump"/>
            <a:extLst>
              <a:ext uri="{FF2B5EF4-FFF2-40B4-BE49-F238E27FC236}">
                <a16:creationId xmlns:a16="http://schemas.microsoft.com/office/drawing/2014/main" id="{C023DA7D-34CF-564C-9F48-F725AA9A0D47}"/>
              </a:ext>
            </a:extLst>
          </p:cNvPr>
          <p:cNvSpPr txBox="1"/>
          <p:nvPr/>
        </p:nvSpPr>
        <p:spPr>
          <a:xfrm>
            <a:off x="1184755" y="3635588"/>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Summarize Conditions</a:t>
            </a:r>
          </a:p>
        </p:txBody>
      </p:sp>
      <p:sp>
        <p:nvSpPr>
          <p:cNvPr id="30" name="TextBox 29">
            <a:hlinkClick r:id="rId14" action="ppaction://hlinksldjump"/>
            <a:extLst>
              <a:ext uri="{FF2B5EF4-FFF2-40B4-BE49-F238E27FC236}">
                <a16:creationId xmlns:a16="http://schemas.microsoft.com/office/drawing/2014/main" id="{DE513E43-1F6D-3646-A6FD-73DC4328A0F6}"/>
              </a:ext>
            </a:extLst>
          </p:cNvPr>
          <p:cNvSpPr txBox="1"/>
          <p:nvPr/>
        </p:nvSpPr>
        <p:spPr>
          <a:xfrm>
            <a:off x="1174326" y="3935583"/>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Review Decisions</a:t>
            </a:r>
          </a:p>
        </p:txBody>
      </p:sp>
      <p:sp>
        <p:nvSpPr>
          <p:cNvPr id="31" name="TextBox 30">
            <a:hlinkClick r:id="rId14" action="ppaction://hlinksldjump"/>
            <a:extLst>
              <a:ext uri="{FF2B5EF4-FFF2-40B4-BE49-F238E27FC236}">
                <a16:creationId xmlns:a16="http://schemas.microsoft.com/office/drawing/2014/main" id="{BC36D372-5AC7-184B-806E-DA78C2B6D6B6}"/>
              </a:ext>
            </a:extLst>
          </p:cNvPr>
          <p:cNvSpPr txBox="1"/>
          <p:nvPr/>
        </p:nvSpPr>
        <p:spPr>
          <a:xfrm>
            <a:off x="1184755" y="4253679"/>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Improve</a:t>
            </a:r>
          </a:p>
        </p:txBody>
      </p:sp>
      <p:pic>
        <p:nvPicPr>
          <p:cNvPr id="52" name="Picture 51">
            <a:extLst>
              <a:ext uri="{FF2B5EF4-FFF2-40B4-BE49-F238E27FC236}">
                <a16:creationId xmlns:a16="http://schemas.microsoft.com/office/drawing/2014/main" id="{EEE65352-046B-2646-8355-DBF69BFBC971}"/>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3" name="Picture 52">
            <a:hlinkClick r:id="rId16"/>
            <a:extLst>
              <a:ext uri="{FF2B5EF4-FFF2-40B4-BE49-F238E27FC236}">
                <a16:creationId xmlns:a16="http://schemas.microsoft.com/office/drawing/2014/main" id="{FC832581-16C4-DD47-8289-9EFA09B7C552}"/>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4" name="Picture 53">
            <a:hlinkClick r:id="rId18"/>
            <a:extLst>
              <a:ext uri="{FF2B5EF4-FFF2-40B4-BE49-F238E27FC236}">
                <a16:creationId xmlns:a16="http://schemas.microsoft.com/office/drawing/2014/main" id="{8E90796D-7663-4A49-8C67-25C9E278F3B0}"/>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5" name="Picture 54">
            <a:hlinkClick r:id="rId20" action="ppaction://hlinksldjump"/>
            <a:extLst>
              <a:ext uri="{FF2B5EF4-FFF2-40B4-BE49-F238E27FC236}">
                <a16:creationId xmlns:a16="http://schemas.microsoft.com/office/drawing/2014/main" id="{9293B662-D1D3-AA43-A9D0-3B4725714889}"/>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45" name="Picture 44">
            <a:hlinkClick r:id="rId22" action="ppaction://hlinksldjump"/>
            <a:extLst>
              <a:ext uri="{FF2B5EF4-FFF2-40B4-BE49-F238E27FC236}">
                <a16:creationId xmlns:a16="http://schemas.microsoft.com/office/drawing/2014/main" id="{F3577D44-13C8-6047-80ED-C444F7D775C8}"/>
              </a:ext>
            </a:extLst>
          </p:cNvPr>
          <p:cNvPicPr>
            <a:picLocks noChangeAspect="1"/>
          </p:cNvPicPr>
          <p:nvPr/>
        </p:nvPicPr>
        <p:blipFill>
          <a:blip r:embed="rId23"/>
          <a:stretch>
            <a:fillRect/>
          </a:stretch>
        </p:blipFill>
        <p:spPr>
          <a:xfrm>
            <a:off x="3138820" y="3295633"/>
            <a:ext cx="296747" cy="296747"/>
          </a:xfrm>
          <a:prstGeom prst="rect">
            <a:avLst/>
          </a:prstGeom>
        </p:spPr>
      </p:pic>
      <p:sp>
        <p:nvSpPr>
          <p:cNvPr id="47" name="TextBox 46">
            <a:extLst>
              <a:ext uri="{FF2B5EF4-FFF2-40B4-BE49-F238E27FC236}">
                <a16:creationId xmlns:a16="http://schemas.microsoft.com/office/drawing/2014/main" id="{1ACC3D70-829C-F846-A4DA-C6FBD898B239}"/>
              </a:ext>
            </a:extLst>
          </p:cNvPr>
          <p:cNvSpPr txBox="1"/>
          <p:nvPr/>
        </p:nvSpPr>
        <p:spPr>
          <a:xfrm>
            <a:off x="7179815" y="5470204"/>
            <a:ext cx="3964576" cy="738664"/>
          </a:xfrm>
          <a:prstGeom prst="rect">
            <a:avLst/>
          </a:prstGeom>
          <a:noFill/>
        </p:spPr>
        <p:txBody>
          <a:bodyPr wrap="square" rtlCol="0">
            <a:spAutoFit/>
          </a:bodyPr>
          <a:lstStyle/>
          <a:p>
            <a:r>
              <a:rPr lang="en-US" b="1" dirty="0"/>
              <a:t>Features:</a:t>
            </a:r>
          </a:p>
          <a:p>
            <a:r>
              <a:rPr lang="en-US" sz="1200" dirty="0"/>
              <a:t>- Allows users to recap the day and recount lessons learned for the next adventure</a:t>
            </a:r>
          </a:p>
        </p:txBody>
      </p:sp>
      <p:sp>
        <p:nvSpPr>
          <p:cNvPr id="3" name="TextBox 2">
            <a:extLst>
              <a:ext uri="{FF2B5EF4-FFF2-40B4-BE49-F238E27FC236}">
                <a16:creationId xmlns:a16="http://schemas.microsoft.com/office/drawing/2014/main" id="{7343C588-9D44-0E4C-B6E4-3404DD13DE51}"/>
              </a:ext>
            </a:extLst>
          </p:cNvPr>
          <p:cNvSpPr txBox="1"/>
          <p:nvPr/>
        </p:nvSpPr>
        <p:spPr>
          <a:xfrm>
            <a:off x="7179815" y="833798"/>
            <a:ext cx="4408714" cy="40626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should have each menu item access a screen where users can enter info about the trip. The format for the data entry should be question in bold font above, with free text below each question. These should reset with each new trip.</a:t>
            </a:r>
          </a:p>
          <a:p>
            <a:r>
              <a:rPr lang="en-US" sz="1200" dirty="0"/>
              <a:t>Questions:</a:t>
            </a:r>
          </a:p>
          <a:p>
            <a:endParaRPr lang="en-US" sz="1200" dirty="0"/>
          </a:p>
          <a:p>
            <a:r>
              <a:rPr lang="en-US" sz="1200" dirty="0"/>
              <a:t>Summarize Conditions:</a:t>
            </a:r>
          </a:p>
          <a:p>
            <a:pPr marL="171450" indent="-171450">
              <a:buFontTx/>
              <a:buChar char="-"/>
            </a:pPr>
            <a:r>
              <a:rPr lang="en-US" sz="1200" dirty="0"/>
              <a:t>How did today’s Weather affect conditions?</a:t>
            </a:r>
          </a:p>
          <a:p>
            <a:pPr marL="171450" indent="-171450">
              <a:buFontTx/>
              <a:buChar char="-"/>
            </a:pPr>
            <a:r>
              <a:rPr lang="en-US" sz="1200" dirty="0"/>
              <a:t>What is the primary avalanche concern?</a:t>
            </a:r>
          </a:p>
          <a:p>
            <a:pPr marL="171450" indent="-171450">
              <a:buFontTx/>
              <a:buChar char="-"/>
            </a:pPr>
            <a:r>
              <a:rPr lang="en-US" sz="1200" dirty="0"/>
              <a:t>Is the danger increasing or decreasing?</a:t>
            </a:r>
          </a:p>
          <a:p>
            <a:r>
              <a:rPr lang="en-US" sz="1200" dirty="0"/>
              <a:t>Review Decisions:</a:t>
            </a:r>
          </a:p>
          <a:p>
            <a:pPr marL="171450" indent="-171450">
              <a:buFontTx/>
              <a:buChar char="-"/>
            </a:pPr>
            <a:r>
              <a:rPr lang="en-US" sz="1200" dirty="0"/>
              <a:t>What were the Pro’s and Con’s of today’s plan?</a:t>
            </a:r>
          </a:p>
          <a:p>
            <a:pPr marL="171450" indent="-171450">
              <a:buFontTx/>
              <a:buChar char="-"/>
            </a:pPr>
            <a:r>
              <a:rPr lang="en-US" sz="1200" dirty="0"/>
              <a:t>Where were we most exposed to avalanche risk?</a:t>
            </a:r>
          </a:p>
          <a:p>
            <a:pPr marL="171450" indent="-171450">
              <a:buFontTx/>
              <a:buChar char="-"/>
            </a:pPr>
            <a:r>
              <a:rPr lang="en-US" sz="1200" dirty="0"/>
              <a:t>Where were we most at risk?</a:t>
            </a:r>
          </a:p>
          <a:p>
            <a:endParaRPr lang="en-US" sz="1200" dirty="0"/>
          </a:p>
          <a:p>
            <a:r>
              <a:rPr lang="en-US" sz="1200" dirty="0"/>
              <a:t>Improve:</a:t>
            </a:r>
          </a:p>
          <a:p>
            <a:pPr marL="171450" indent="-171450">
              <a:buFontTx/>
              <a:buChar char="-"/>
            </a:pPr>
            <a:r>
              <a:rPr lang="en-US" sz="1200" dirty="0"/>
              <a:t>What could we have done better?</a:t>
            </a:r>
          </a:p>
          <a:p>
            <a:pPr marL="171450" indent="-171450">
              <a:buFontTx/>
              <a:buChar char="-"/>
            </a:pPr>
            <a:r>
              <a:rPr lang="en-US" sz="1200" dirty="0"/>
              <a:t>Did we submit our </a:t>
            </a:r>
            <a:r>
              <a:rPr lang="en-US" sz="1200" dirty="0" err="1"/>
              <a:t>obs</a:t>
            </a:r>
            <a:r>
              <a:rPr lang="en-US" sz="1200" dirty="0"/>
              <a:t> to our local avalanche center? (IF NOT CLICK HERE TO SUBMIT, or CLICK HERE TO TURN ON IN SETTINGS)</a:t>
            </a:r>
          </a:p>
        </p:txBody>
      </p:sp>
    </p:spTree>
    <p:extLst>
      <p:ext uri="{BB962C8B-B14F-4D97-AF65-F5344CB8AC3E}">
        <p14:creationId xmlns:p14="http://schemas.microsoft.com/office/powerpoint/2010/main" val="3682440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Debrief &gt; Summarize Conditions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sp>
        <p:nvSpPr>
          <p:cNvPr id="29" name="TextBox 28">
            <a:hlinkClick r:id="rId14" action="ppaction://hlinksldjump"/>
            <a:extLst>
              <a:ext uri="{FF2B5EF4-FFF2-40B4-BE49-F238E27FC236}">
                <a16:creationId xmlns:a16="http://schemas.microsoft.com/office/drawing/2014/main" id="{C023DA7D-34CF-564C-9F48-F725AA9A0D47}"/>
              </a:ext>
            </a:extLst>
          </p:cNvPr>
          <p:cNvSpPr txBox="1"/>
          <p:nvPr/>
        </p:nvSpPr>
        <p:spPr>
          <a:xfrm>
            <a:off x="1184755" y="3635588"/>
            <a:ext cx="2209570"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Summarize Conditions</a:t>
            </a:r>
          </a:p>
        </p:txBody>
      </p:sp>
      <p:pic>
        <p:nvPicPr>
          <p:cNvPr id="52" name="Picture 51">
            <a:extLst>
              <a:ext uri="{FF2B5EF4-FFF2-40B4-BE49-F238E27FC236}">
                <a16:creationId xmlns:a16="http://schemas.microsoft.com/office/drawing/2014/main" id="{EEE65352-046B-2646-8355-DBF69BFBC971}"/>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3" name="Picture 52">
            <a:hlinkClick r:id="rId16"/>
            <a:extLst>
              <a:ext uri="{FF2B5EF4-FFF2-40B4-BE49-F238E27FC236}">
                <a16:creationId xmlns:a16="http://schemas.microsoft.com/office/drawing/2014/main" id="{FC832581-16C4-DD47-8289-9EFA09B7C552}"/>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4" name="Picture 53">
            <a:hlinkClick r:id="rId18"/>
            <a:extLst>
              <a:ext uri="{FF2B5EF4-FFF2-40B4-BE49-F238E27FC236}">
                <a16:creationId xmlns:a16="http://schemas.microsoft.com/office/drawing/2014/main" id="{8E90796D-7663-4A49-8C67-25C9E278F3B0}"/>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5" name="Picture 54">
            <a:hlinkClick r:id="rId20" action="ppaction://hlinksldjump"/>
            <a:extLst>
              <a:ext uri="{FF2B5EF4-FFF2-40B4-BE49-F238E27FC236}">
                <a16:creationId xmlns:a16="http://schemas.microsoft.com/office/drawing/2014/main" id="{9293B662-D1D3-AA43-A9D0-3B4725714889}"/>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45" name="Picture 44">
            <a:hlinkClick r:id="rId22" action="ppaction://hlinksldjump"/>
            <a:extLst>
              <a:ext uri="{FF2B5EF4-FFF2-40B4-BE49-F238E27FC236}">
                <a16:creationId xmlns:a16="http://schemas.microsoft.com/office/drawing/2014/main" id="{F3577D44-13C8-6047-80ED-C444F7D775C8}"/>
              </a:ext>
            </a:extLst>
          </p:cNvPr>
          <p:cNvPicPr>
            <a:picLocks noChangeAspect="1"/>
          </p:cNvPicPr>
          <p:nvPr/>
        </p:nvPicPr>
        <p:blipFill>
          <a:blip r:embed="rId23"/>
          <a:stretch>
            <a:fillRect/>
          </a:stretch>
        </p:blipFill>
        <p:spPr>
          <a:xfrm>
            <a:off x="3138820" y="3295633"/>
            <a:ext cx="296747" cy="296747"/>
          </a:xfrm>
          <a:prstGeom prst="rect">
            <a:avLst/>
          </a:prstGeom>
        </p:spPr>
      </p:pic>
      <p:pic>
        <p:nvPicPr>
          <p:cNvPr id="46" name="Picture 45">
            <a:extLst>
              <a:ext uri="{FF2B5EF4-FFF2-40B4-BE49-F238E27FC236}">
                <a16:creationId xmlns:a16="http://schemas.microsoft.com/office/drawing/2014/main" id="{E2BA3F4B-4D87-E446-8B4C-6D0F749E9837}"/>
              </a:ext>
            </a:extLst>
          </p:cNvPr>
          <p:cNvPicPr>
            <a:picLocks noChangeAspect="1"/>
          </p:cNvPicPr>
          <p:nvPr/>
        </p:nvPicPr>
        <p:blipFill>
          <a:blip r:embed="rId24"/>
          <a:stretch>
            <a:fillRect/>
          </a:stretch>
        </p:blipFill>
        <p:spPr>
          <a:xfrm>
            <a:off x="1177287" y="3946913"/>
            <a:ext cx="2217038" cy="1334812"/>
          </a:xfrm>
          <a:prstGeom prst="rect">
            <a:avLst/>
          </a:prstGeom>
        </p:spPr>
      </p:pic>
      <p:pic>
        <p:nvPicPr>
          <p:cNvPr id="47" name="Picture 46">
            <a:extLst>
              <a:ext uri="{FF2B5EF4-FFF2-40B4-BE49-F238E27FC236}">
                <a16:creationId xmlns:a16="http://schemas.microsoft.com/office/drawing/2014/main" id="{5746016A-8DFA-E347-A1D7-3BB029B01D0F}"/>
              </a:ext>
            </a:extLst>
          </p:cNvPr>
          <p:cNvPicPr>
            <a:picLocks noChangeAspect="1"/>
          </p:cNvPicPr>
          <p:nvPr/>
        </p:nvPicPr>
        <p:blipFill>
          <a:blip r:embed="rId24"/>
          <a:stretch>
            <a:fillRect/>
          </a:stretch>
        </p:blipFill>
        <p:spPr>
          <a:xfrm>
            <a:off x="4511331" y="1436260"/>
            <a:ext cx="1742631" cy="2323508"/>
          </a:xfrm>
          <a:prstGeom prst="rect">
            <a:avLst/>
          </a:prstGeom>
        </p:spPr>
      </p:pic>
      <p:sp>
        <p:nvSpPr>
          <p:cNvPr id="3" name="TextBox 2">
            <a:extLst>
              <a:ext uri="{FF2B5EF4-FFF2-40B4-BE49-F238E27FC236}">
                <a16:creationId xmlns:a16="http://schemas.microsoft.com/office/drawing/2014/main" id="{60083176-4975-6B45-9A0B-9A2A1C91CAAF}"/>
              </a:ext>
            </a:extLst>
          </p:cNvPr>
          <p:cNvSpPr txBox="1"/>
          <p:nvPr/>
        </p:nvSpPr>
        <p:spPr>
          <a:xfrm>
            <a:off x="7527553" y="1363487"/>
            <a:ext cx="4408714"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format for the data entry should be question in bold font above, with free text below each question. These should reset with each new trip.</a:t>
            </a:r>
          </a:p>
          <a:p>
            <a:r>
              <a:rPr lang="en-US" sz="1200" dirty="0"/>
              <a:t>Questions:</a:t>
            </a:r>
          </a:p>
          <a:p>
            <a:endParaRPr lang="en-US" sz="1200" dirty="0"/>
          </a:p>
          <a:p>
            <a:r>
              <a:rPr lang="en-US" sz="1200" dirty="0"/>
              <a:t>Summarize Conditions:</a:t>
            </a:r>
          </a:p>
          <a:p>
            <a:pPr marL="171450" indent="-171450">
              <a:buFontTx/>
              <a:buChar char="-"/>
            </a:pPr>
            <a:r>
              <a:rPr lang="en-US" sz="1200" dirty="0"/>
              <a:t>How did today’s Weather affect conditions?</a:t>
            </a:r>
          </a:p>
          <a:p>
            <a:pPr marL="171450" indent="-171450">
              <a:buFontTx/>
              <a:buChar char="-"/>
            </a:pPr>
            <a:r>
              <a:rPr lang="en-US" sz="1200" dirty="0"/>
              <a:t>What is the primary avalanche concern?</a:t>
            </a:r>
          </a:p>
          <a:p>
            <a:pPr marL="171450" indent="-171450">
              <a:buFontTx/>
              <a:buChar char="-"/>
            </a:pPr>
            <a:r>
              <a:rPr lang="en-US" sz="1200" dirty="0"/>
              <a:t>Is the danger increasing or decreasing?</a:t>
            </a:r>
          </a:p>
          <a:p>
            <a:endParaRPr lang="en-US" sz="1200" dirty="0"/>
          </a:p>
        </p:txBody>
      </p:sp>
    </p:spTree>
    <p:extLst>
      <p:ext uri="{BB962C8B-B14F-4D97-AF65-F5344CB8AC3E}">
        <p14:creationId xmlns:p14="http://schemas.microsoft.com/office/powerpoint/2010/main" val="2142884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Debrief &gt; Review Decisions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sp>
        <p:nvSpPr>
          <p:cNvPr id="29" name="TextBox 28">
            <a:hlinkClick r:id="rId14" action="ppaction://hlinksldjump"/>
            <a:extLst>
              <a:ext uri="{FF2B5EF4-FFF2-40B4-BE49-F238E27FC236}">
                <a16:creationId xmlns:a16="http://schemas.microsoft.com/office/drawing/2014/main" id="{C023DA7D-34CF-564C-9F48-F725AA9A0D47}"/>
              </a:ext>
            </a:extLst>
          </p:cNvPr>
          <p:cNvSpPr txBox="1"/>
          <p:nvPr/>
        </p:nvSpPr>
        <p:spPr>
          <a:xfrm>
            <a:off x="1184755" y="3635588"/>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Summarize Conditions</a:t>
            </a:r>
          </a:p>
        </p:txBody>
      </p:sp>
      <p:sp>
        <p:nvSpPr>
          <p:cNvPr id="30" name="TextBox 29">
            <a:hlinkClick r:id="rId14" action="ppaction://hlinksldjump"/>
            <a:extLst>
              <a:ext uri="{FF2B5EF4-FFF2-40B4-BE49-F238E27FC236}">
                <a16:creationId xmlns:a16="http://schemas.microsoft.com/office/drawing/2014/main" id="{DE513E43-1F6D-3646-A6FD-73DC4328A0F6}"/>
              </a:ext>
            </a:extLst>
          </p:cNvPr>
          <p:cNvSpPr txBox="1"/>
          <p:nvPr/>
        </p:nvSpPr>
        <p:spPr>
          <a:xfrm>
            <a:off x="1174326" y="3935583"/>
            <a:ext cx="2209570"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Review Decisions</a:t>
            </a:r>
          </a:p>
        </p:txBody>
      </p:sp>
      <p:pic>
        <p:nvPicPr>
          <p:cNvPr id="52" name="Picture 51">
            <a:extLst>
              <a:ext uri="{FF2B5EF4-FFF2-40B4-BE49-F238E27FC236}">
                <a16:creationId xmlns:a16="http://schemas.microsoft.com/office/drawing/2014/main" id="{EEE65352-046B-2646-8355-DBF69BFBC971}"/>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3" name="Picture 52">
            <a:hlinkClick r:id="rId16"/>
            <a:extLst>
              <a:ext uri="{FF2B5EF4-FFF2-40B4-BE49-F238E27FC236}">
                <a16:creationId xmlns:a16="http://schemas.microsoft.com/office/drawing/2014/main" id="{FC832581-16C4-DD47-8289-9EFA09B7C552}"/>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4" name="Picture 53">
            <a:hlinkClick r:id="rId18"/>
            <a:extLst>
              <a:ext uri="{FF2B5EF4-FFF2-40B4-BE49-F238E27FC236}">
                <a16:creationId xmlns:a16="http://schemas.microsoft.com/office/drawing/2014/main" id="{8E90796D-7663-4A49-8C67-25C9E278F3B0}"/>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5" name="Picture 54">
            <a:hlinkClick r:id="rId20" action="ppaction://hlinksldjump"/>
            <a:extLst>
              <a:ext uri="{FF2B5EF4-FFF2-40B4-BE49-F238E27FC236}">
                <a16:creationId xmlns:a16="http://schemas.microsoft.com/office/drawing/2014/main" id="{9293B662-D1D3-AA43-A9D0-3B4725714889}"/>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45" name="Picture 44">
            <a:hlinkClick r:id="rId22" action="ppaction://hlinksldjump"/>
            <a:extLst>
              <a:ext uri="{FF2B5EF4-FFF2-40B4-BE49-F238E27FC236}">
                <a16:creationId xmlns:a16="http://schemas.microsoft.com/office/drawing/2014/main" id="{F3577D44-13C8-6047-80ED-C444F7D775C8}"/>
              </a:ext>
            </a:extLst>
          </p:cNvPr>
          <p:cNvPicPr>
            <a:picLocks noChangeAspect="1"/>
          </p:cNvPicPr>
          <p:nvPr/>
        </p:nvPicPr>
        <p:blipFill>
          <a:blip r:embed="rId23"/>
          <a:stretch>
            <a:fillRect/>
          </a:stretch>
        </p:blipFill>
        <p:spPr>
          <a:xfrm>
            <a:off x="3138820" y="3295633"/>
            <a:ext cx="296747" cy="296747"/>
          </a:xfrm>
          <a:prstGeom prst="rect">
            <a:avLst/>
          </a:prstGeom>
        </p:spPr>
      </p:pic>
      <p:pic>
        <p:nvPicPr>
          <p:cNvPr id="46" name="Picture 45">
            <a:extLst>
              <a:ext uri="{FF2B5EF4-FFF2-40B4-BE49-F238E27FC236}">
                <a16:creationId xmlns:a16="http://schemas.microsoft.com/office/drawing/2014/main" id="{A759F284-0A6A-0747-BF31-47E9D2C04540}"/>
              </a:ext>
            </a:extLst>
          </p:cNvPr>
          <p:cNvPicPr>
            <a:picLocks noChangeAspect="1"/>
          </p:cNvPicPr>
          <p:nvPr/>
        </p:nvPicPr>
        <p:blipFill>
          <a:blip r:embed="rId24"/>
          <a:stretch>
            <a:fillRect/>
          </a:stretch>
        </p:blipFill>
        <p:spPr>
          <a:xfrm>
            <a:off x="1158789" y="4262685"/>
            <a:ext cx="2261954" cy="1101336"/>
          </a:xfrm>
          <a:prstGeom prst="rect">
            <a:avLst/>
          </a:prstGeom>
        </p:spPr>
      </p:pic>
      <p:pic>
        <p:nvPicPr>
          <p:cNvPr id="47" name="Picture 46">
            <a:extLst>
              <a:ext uri="{FF2B5EF4-FFF2-40B4-BE49-F238E27FC236}">
                <a16:creationId xmlns:a16="http://schemas.microsoft.com/office/drawing/2014/main" id="{D2446222-7F67-4E4B-88A3-5A118339DAEB}"/>
              </a:ext>
            </a:extLst>
          </p:cNvPr>
          <p:cNvPicPr>
            <a:picLocks noChangeAspect="1"/>
          </p:cNvPicPr>
          <p:nvPr/>
        </p:nvPicPr>
        <p:blipFill>
          <a:blip r:embed="rId24"/>
          <a:stretch>
            <a:fillRect/>
          </a:stretch>
        </p:blipFill>
        <p:spPr>
          <a:xfrm>
            <a:off x="3807863" y="1444015"/>
            <a:ext cx="1742631" cy="2323508"/>
          </a:xfrm>
          <a:prstGeom prst="rect">
            <a:avLst/>
          </a:prstGeom>
        </p:spPr>
      </p:pic>
      <p:sp>
        <p:nvSpPr>
          <p:cNvPr id="3" name="TextBox 2">
            <a:extLst>
              <a:ext uri="{FF2B5EF4-FFF2-40B4-BE49-F238E27FC236}">
                <a16:creationId xmlns:a16="http://schemas.microsoft.com/office/drawing/2014/main" id="{1EE0600E-40BD-D64E-BDCF-8616DC1910EB}"/>
              </a:ext>
            </a:extLst>
          </p:cNvPr>
          <p:cNvSpPr txBox="1"/>
          <p:nvPr/>
        </p:nvSpPr>
        <p:spPr>
          <a:xfrm>
            <a:off x="7527553" y="1133573"/>
            <a:ext cx="4408714"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format for the data entry should be question in bold font above, with free text below each question. These should reset with each new trip.</a:t>
            </a:r>
          </a:p>
          <a:p>
            <a:r>
              <a:rPr lang="en-US" sz="1200" dirty="0"/>
              <a:t>Questions:</a:t>
            </a:r>
          </a:p>
          <a:p>
            <a:endParaRPr lang="en-US" sz="1200" dirty="0"/>
          </a:p>
          <a:p>
            <a:r>
              <a:rPr lang="en-US" sz="1200" dirty="0"/>
              <a:t>Review Decisions:</a:t>
            </a:r>
          </a:p>
          <a:p>
            <a:pPr marL="171450" indent="-171450">
              <a:buFontTx/>
              <a:buChar char="-"/>
            </a:pPr>
            <a:r>
              <a:rPr lang="en-US" sz="1200" dirty="0"/>
              <a:t>What were the Pro’s and Con’s of today’s plan?</a:t>
            </a:r>
          </a:p>
          <a:p>
            <a:pPr marL="171450" indent="-171450">
              <a:buFontTx/>
              <a:buChar char="-"/>
            </a:pPr>
            <a:r>
              <a:rPr lang="en-US" sz="1200" dirty="0"/>
              <a:t>Where were we most exposed to avalanche risk?</a:t>
            </a:r>
          </a:p>
          <a:p>
            <a:pPr marL="171450" indent="-171450">
              <a:buFontTx/>
              <a:buChar char="-"/>
            </a:pPr>
            <a:r>
              <a:rPr lang="en-US" sz="1200" dirty="0"/>
              <a:t>Where were we most at risk?</a:t>
            </a:r>
          </a:p>
          <a:p>
            <a:endParaRPr lang="en-US" sz="1200" dirty="0"/>
          </a:p>
        </p:txBody>
      </p:sp>
    </p:spTree>
    <p:extLst>
      <p:ext uri="{BB962C8B-B14F-4D97-AF65-F5344CB8AC3E}">
        <p14:creationId xmlns:p14="http://schemas.microsoft.com/office/powerpoint/2010/main" val="3649442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Master Planner &gt; Run Trip &gt; Debrief &gt; Improve</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24" name="TextBox 23">
            <a:hlinkClick r:id="rId10" action="ppaction://hlinksldjump"/>
            <a:extLst>
              <a:ext uri="{FF2B5EF4-FFF2-40B4-BE49-F238E27FC236}">
                <a16:creationId xmlns:a16="http://schemas.microsoft.com/office/drawing/2014/main" id="{544F4C74-F0A4-4B4B-A2AD-E93BA3F93538}"/>
              </a:ext>
            </a:extLst>
          </p:cNvPr>
          <p:cNvSpPr txBox="1"/>
          <p:nvPr/>
        </p:nvSpPr>
        <p:spPr>
          <a:xfrm>
            <a:off x="1177288"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Plan</a:t>
            </a:r>
          </a:p>
        </p:txBody>
      </p:sp>
      <p:sp>
        <p:nvSpPr>
          <p:cNvPr id="25" name="TextBox 24">
            <a:hlinkClick r:id="rId11" action="ppaction://hlinksldjump"/>
            <a:extLst>
              <a:ext uri="{FF2B5EF4-FFF2-40B4-BE49-F238E27FC236}">
                <a16:creationId xmlns:a16="http://schemas.microsoft.com/office/drawing/2014/main" id="{20EFB4B3-F566-3840-B278-238C03B6E0CA}"/>
              </a:ext>
            </a:extLst>
          </p:cNvPr>
          <p:cNvSpPr txBox="1"/>
          <p:nvPr/>
        </p:nvSpPr>
        <p:spPr>
          <a:xfrm>
            <a:off x="1797269" y="3294018"/>
            <a:ext cx="619981"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Ride</a:t>
            </a:r>
          </a:p>
        </p:txBody>
      </p:sp>
      <p:sp>
        <p:nvSpPr>
          <p:cNvPr id="26" name="TextBox 25">
            <a:hlinkClick r:id="rId12" action="ppaction://hlinksldjump"/>
            <a:extLst>
              <a:ext uri="{FF2B5EF4-FFF2-40B4-BE49-F238E27FC236}">
                <a16:creationId xmlns:a16="http://schemas.microsoft.com/office/drawing/2014/main" id="{77920C98-CD6C-4846-A4C0-B342768E2631}"/>
              </a:ext>
            </a:extLst>
          </p:cNvPr>
          <p:cNvSpPr txBox="1"/>
          <p:nvPr/>
        </p:nvSpPr>
        <p:spPr>
          <a:xfrm>
            <a:off x="2411635" y="3286236"/>
            <a:ext cx="724992"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Debrief</a:t>
            </a:r>
          </a:p>
        </p:txBody>
      </p:sp>
      <p:sp>
        <p:nvSpPr>
          <p:cNvPr id="2" name="Rounded Rectangle 1">
            <a:hlinkClick r:id="rId13" action="ppaction://hlinksldjump"/>
            <a:extLst>
              <a:ext uri="{FF2B5EF4-FFF2-40B4-BE49-F238E27FC236}">
                <a16:creationId xmlns:a16="http://schemas.microsoft.com/office/drawing/2014/main" id="{D4A7C7C9-F89F-1249-BC1E-473728C02A39}"/>
              </a:ext>
            </a:extLst>
          </p:cNvPr>
          <p:cNvSpPr/>
          <p:nvPr/>
        </p:nvSpPr>
        <p:spPr>
          <a:xfrm>
            <a:off x="1228628" y="2694186"/>
            <a:ext cx="2155268" cy="5925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ATES, Run List, Time)</a:t>
            </a:r>
          </a:p>
        </p:txBody>
      </p:sp>
      <p:sp>
        <p:nvSpPr>
          <p:cNvPr id="29" name="TextBox 28">
            <a:hlinkClick r:id="rId14" action="ppaction://hlinksldjump"/>
            <a:extLst>
              <a:ext uri="{FF2B5EF4-FFF2-40B4-BE49-F238E27FC236}">
                <a16:creationId xmlns:a16="http://schemas.microsoft.com/office/drawing/2014/main" id="{C023DA7D-34CF-564C-9F48-F725AA9A0D47}"/>
              </a:ext>
            </a:extLst>
          </p:cNvPr>
          <p:cNvSpPr txBox="1"/>
          <p:nvPr/>
        </p:nvSpPr>
        <p:spPr>
          <a:xfrm>
            <a:off x="1184755" y="3635588"/>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Summarize Conditions</a:t>
            </a:r>
          </a:p>
        </p:txBody>
      </p:sp>
      <p:sp>
        <p:nvSpPr>
          <p:cNvPr id="30" name="TextBox 29">
            <a:hlinkClick r:id="rId14" action="ppaction://hlinksldjump"/>
            <a:extLst>
              <a:ext uri="{FF2B5EF4-FFF2-40B4-BE49-F238E27FC236}">
                <a16:creationId xmlns:a16="http://schemas.microsoft.com/office/drawing/2014/main" id="{DE513E43-1F6D-3646-A6FD-73DC4328A0F6}"/>
              </a:ext>
            </a:extLst>
          </p:cNvPr>
          <p:cNvSpPr txBox="1"/>
          <p:nvPr/>
        </p:nvSpPr>
        <p:spPr>
          <a:xfrm>
            <a:off x="1174326" y="3935583"/>
            <a:ext cx="22095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Review Decisions</a:t>
            </a:r>
          </a:p>
        </p:txBody>
      </p:sp>
      <p:sp>
        <p:nvSpPr>
          <p:cNvPr id="31" name="TextBox 30">
            <a:hlinkClick r:id="rId14" action="ppaction://hlinksldjump"/>
            <a:extLst>
              <a:ext uri="{FF2B5EF4-FFF2-40B4-BE49-F238E27FC236}">
                <a16:creationId xmlns:a16="http://schemas.microsoft.com/office/drawing/2014/main" id="{BC36D372-5AC7-184B-806E-DA78C2B6D6B6}"/>
              </a:ext>
            </a:extLst>
          </p:cNvPr>
          <p:cNvSpPr txBox="1"/>
          <p:nvPr/>
        </p:nvSpPr>
        <p:spPr>
          <a:xfrm>
            <a:off x="1184755" y="4253679"/>
            <a:ext cx="2209570" cy="307777"/>
          </a:xfrm>
          <a:prstGeom prst="rect">
            <a:avLst/>
          </a:prstGeom>
          <a:solidFill>
            <a:schemeClr val="accent1">
              <a:lumMod val="50000"/>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Improve</a:t>
            </a:r>
          </a:p>
        </p:txBody>
      </p:sp>
      <p:pic>
        <p:nvPicPr>
          <p:cNvPr id="52" name="Picture 51">
            <a:extLst>
              <a:ext uri="{FF2B5EF4-FFF2-40B4-BE49-F238E27FC236}">
                <a16:creationId xmlns:a16="http://schemas.microsoft.com/office/drawing/2014/main" id="{EEE65352-046B-2646-8355-DBF69BFBC971}"/>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53" name="Picture 52">
            <a:hlinkClick r:id="rId16"/>
            <a:extLst>
              <a:ext uri="{FF2B5EF4-FFF2-40B4-BE49-F238E27FC236}">
                <a16:creationId xmlns:a16="http://schemas.microsoft.com/office/drawing/2014/main" id="{FC832581-16C4-DD47-8289-9EFA09B7C552}"/>
              </a:ext>
            </a:extLst>
          </p:cNvPr>
          <p:cNvPicPr>
            <a:picLocks noChangeAspect="1"/>
          </p:cNvPicPr>
          <p:nvPr/>
        </p:nvPicPr>
        <p:blipFill>
          <a:blip r:embed="rId17"/>
          <a:stretch>
            <a:fillRect/>
          </a:stretch>
        </p:blipFill>
        <p:spPr>
          <a:xfrm>
            <a:off x="3181713" y="5307786"/>
            <a:ext cx="242694" cy="241700"/>
          </a:xfrm>
          <a:prstGeom prst="rect">
            <a:avLst/>
          </a:prstGeom>
        </p:spPr>
      </p:pic>
      <p:pic>
        <p:nvPicPr>
          <p:cNvPr id="54" name="Picture 53">
            <a:hlinkClick r:id="rId18"/>
            <a:extLst>
              <a:ext uri="{FF2B5EF4-FFF2-40B4-BE49-F238E27FC236}">
                <a16:creationId xmlns:a16="http://schemas.microsoft.com/office/drawing/2014/main" id="{8E90796D-7663-4A49-8C67-25C9E278F3B0}"/>
              </a:ext>
            </a:extLst>
          </p:cNvPr>
          <p:cNvPicPr>
            <a:picLocks noChangeAspect="1"/>
          </p:cNvPicPr>
          <p:nvPr/>
        </p:nvPicPr>
        <p:blipFill>
          <a:blip r:embed="rId19"/>
          <a:stretch>
            <a:fillRect/>
          </a:stretch>
        </p:blipFill>
        <p:spPr>
          <a:xfrm>
            <a:off x="1196816" y="5308855"/>
            <a:ext cx="242696" cy="241701"/>
          </a:xfrm>
          <a:prstGeom prst="rect">
            <a:avLst/>
          </a:prstGeom>
        </p:spPr>
      </p:pic>
      <p:pic>
        <p:nvPicPr>
          <p:cNvPr id="55" name="Picture 54">
            <a:hlinkClick r:id="rId20" action="ppaction://hlinksldjump"/>
            <a:extLst>
              <a:ext uri="{FF2B5EF4-FFF2-40B4-BE49-F238E27FC236}">
                <a16:creationId xmlns:a16="http://schemas.microsoft.com/office/drawing/2014/main" id="{9293B662-D1D3-AA43-A9D0-3B4725714889}"/>
              </a:ext>
            </a:extLst>
          </p:cNvPr>
          <p:cNvPicPr>
            <a:picLocks noChangeAspect="1"/>
          </p:cNvPicPr>
          <p:nvPr/>
        </p:nvPicPr>
        <p:blipFill>
          <a:blip r:embed="rId21"/>
          <a:stretch>
            <a:fillRect/>
          </a:stretch>
        </p:blipFill>
        <p:spPr>
          <a:xfrm>
            <a:off x="1199590" y="2344017"/>
            <a:ext cx="255042" cy="253997"/>
          </a:xfrm>
          <a:prstGeom prst="rect">
            <a:avLst/>
          </a:prstGeom>
        </p:spPr>
      </p:pic>
      <p:pic>
        <p:nvPicPr>
          <p:cNvPr id="45" name="Picture 44">
            <a:hlinkClick r:id="rId22" action="ppaction://hlinksldjump"/>
            <a:extLst>
              <a:ext uri="{FF2B5EF4-FFF2-40B4-BE49-F238E27FC236}">
                <a16:creationId xmlns:a16="http://schemas.microsoft.com/office/drawing/2014/main" id="{F3577D44-13C8-6047-80ED-C444F7D775C8}"/>
              </a:ext>
            </a:extLst>
          </p:cNvPr>
          <p:cNvPicPr>
            <a:picLocks noChangeAspect="1"/>
          </p:cNvPicPr>
          <p:nvPr/>
        </p:nvPicPr>
        <p:blipFill>
          <a:blip r:embed="rId23"/>
          <a:stretch>
            <a:fillRect/>
          </a:stretch>
        </p:blipFill>
        <p:spPr>
          <a:xfrm>
            <a:off x="3138820" y="3295633"/>
            <a:ext cx="296747" cy="296747"/>
          </a:xfrm>
          <a:prstGeom prst="rect">
            <a:avLst/>
          </a:prstGeom>
        </p:spPr>
      </p:pic>
      <p:pic>
        <p:nvPicPr>
          <p:cNvPr id="46" name="Picture 45">
            <a:extLst>
              <a:ext uri="{FF2B5EF4-FFF2-40B4-BE49-F238E27FC236}">
                <a16:creationId xmlns:a16="http://schemas.microsoft.com/office/drawing/2014/main" id="{52285890-8245-3D43-ADBE-96D976A10641}"/>
              </a:ext>
            </a:extLst>
          </p:cNvPr>
          <p:cNvPicPr>
            <a:picLocks noChangeAspect="1"/>
          </p:cNvPicPr>
          <p:nvPr/>
        </p:nvPicPr>
        <p:blipFill>
          <a:blip r:embed="rId24"/>
          <a:stretch>
            <a:fillRect/>
          </a:stretch>
        </p:blipFill>
        <p:spPr>
          <a:xfrm>
            <a:off x="1210014" y="4574579"/>
            <a:ext cx="2219999" cy="714103"/>
          </a:xfrm>
          <a:prstGeom prst="rect">
            <a:avLst/>
          </a:prstGeom>
        </p:spPr>
      </p:pic>
      <p:pic>
        <p:nvPicPr>
          <p:cNvPr id="47" name="Picture 46">
            <a:extLst>
              <a:ext uri="{FF2B5EF4-FFF2-40B4-BE49-F238E27FC236}">
                <a16:creationId xmlns:a16="http://schemas.microsoft.com/office/drawing/2014/main" id="{A03D5A01-2E17-344F-8156-CCC65395F4D1}"/>
              </a:ext>
            </a:extLst>
          </p:cNvPr>
          <p:cNvPicPr>
            <a:picLocks noChangeAspect="1"/>
          </p:cNvPicPr>
          <p:nvPr/>
        </p:nvPicPr>
        <p:blipFill>
          <a:blip r:embed="rId24"/>
          <a:stretch>
            <a:fillRect/>
          </a:stretch>
        </p:blipFill>
        <p:spPr>
          <a:xfrm>
            <a:off x="4282543" y="1612075"/>
            <a:ext cx="1742631" cy="2323508"/>
          </a:xfrm>
          <a:prstGeom prst="rect">
            <a:avLst/>
          </a:prstGeom>
        </p:spPr>
      </p:pic>
      <p:sp>
        <p:nvSpPr>
          <p:cNvPr id="3" name="TextBox 2">
            <a:extLst>
              <a:ext uri="{FF2B5EF4-FFF2-40B4-BE49-F238E27FC236}">
                <a16:creationId xmlns:a16="http://schemas.microsoft.com/office/drawing/2014/main" id="{AABD02F9-B477-4A4D-A839-7EE0107DD53F}"/>
              </a:ext>
            </a:extLst>
          </p:cNvPr>
          <p:cNvSpPr txBox="1"/>
          <p:nvPr/>
        </p:nvSpPr>
        <p:spPr>
          <a:xfrm>
            <a:off x="7527553" y="1399128"/>
            <a:ext cx="4408714" cy="22159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format for the data entry should be question in bold font above, with free text below each question. These should reset with each new trip.</a:t>
            </a:r>
          </a:p>
          <a:p>
            <a:r>
              <a:rPr lang="en-US" sz="1200" dirty="0"/>
              <a:t>Questions:</a:t>
            </a:r>
          </a:p>
          <a:p>
            <a:endParaRPr lang="en-US" sz="1200" dirty="0"/>
          </a:p>
          <a:p>
            <a:r>
              <a:rPr lang="en-US" sz="1200" dirty="0"/>
              <a:t>Improve:</a:t>
            </a:r>
          </a:p>
          <a:p>
            <a:pPr marL="171450" indent="-171450">
              <a:buFontTx/>
              <a:buChar char="-"/>
            </a:pPr>
            <a:r>
              <a:rPr lang="en-US" sz="1200" dirty="0"/>
              <a:t>What could we have done better?</a:t>
            </a:r>
          </a:p>
          <a:p>
            <a:pPr marL="171450" indent="-171450">
              <a:buFontTx/>
              <a:buChar char="-"/>
            </a:pPr>
            <a:r>
              <a:rPr lang="en-US" sz="1200" dirty="0"/>
              <a:t>Did we submit our </a:t>
            </a:r>
            <a:r>
              <a:rPr lang="en-US" sz="1200" dirty="0" err="1"/>
              <a:t>obs</a:t>
            </a:r>
            <a:r>
              <a:rPr lang="en-US" sz="1200" dirty="0"/>
              <a:t> to our local avalanche center? (IF NOT CLICK HERE TO SUBMIT, or CLICK HERE TO TURN ON IN SETTINGS)</a:t>
            </a:r>
          </a:p>
        </p:txBody>
      </p:sp>
    </p:spTree>
    <p:extLst>
      <p:ext uri="{BB962C8B-B14F-4D97-AF65-F5344CB8AC3E}">
        <p14:creationId xmlns:p14="http://schemas.microsoft.com/office/powerpoint/2010/main" val="239839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Run Logger</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Your Trips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 name="Picture 4">
            <a:extLst>
              <a:ext uri="{FF2B5EF4-FFF2-40B4-BE49-F238E27FC236}">
                <a16:creationId xmlns:a16="http://schemas.microsoft.com/office/drawing/2014/main" id="{BDE62098-9091-A047-8297-E961B12D03AB}"/>
              </a:ext>
            </a:extLst>
          </p:cNvPr>
          <p:cNvPicPr>
            <a:picLocks noChangeAspect="1"/>
          </p:cNvPicPr>
          <p:nvPr/>
        </p:nvPicPr>
        <p:blipFill>
          <a:blip r:embed="rId10"/>
          <a:stretch>
            <a:fillRect/>
          </a:stretch>
        </p:blipFill>
        <p:spPr>
          <a:xfrm>
            <a:off x="1168215" y="2632649"/>
            <a:ext cx="2261798" cy="2726714"/>
          </a:xfrm>
          <a:prstGeom prst="rect">
            <a:avLst/>
          </a:prstGeom>
        </p:spPr>
      </p:pic>
      <p:pic>
        <p:nvPicPr>
          <p:cNvPr id="53" name="Picture 52">
            <a:hlinkClick r:id="rId11" action="ppaction://hlinksldjump"/>
            <a:extLst>
              <a:ext uri="{FF2B5EF4-FFF2-40B4-BE49-F238E27FC236}">
                <a16:creationId xmlns:a16="http://schemas.microsoft.com/office/drawing/2014/main" id="{1CED3B38-4753-1F45-A9BE-6DF53975417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FB61C5AC-CDCF-B147-B6FD-88E12112B73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6709828F-EFE2-AD4F-AB9B-45635F40C5E5}"/>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007538C4-9061-D445-812E-A89D7AA48E38}"/>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 name="TextBox 1">
            <a:hlinkClick r:id="rId19" action="ppaction://hlinksldjump"/>
            <a:extLst>
              <a:ext uri="{FF2B5EF4-FFF2-40B4-BE49-F238E27FC236}">
                <a16:creationId xmlns:a16="http://schemas.microsoft.com/office/drawing/2014/main" id="{A8278D17-9C00-6A41-A10E-23CB63350019}"/>
              </a:ext>
            </a:extLst>
          </p:cNvPr>
          <p:cNvSpPr txBox="1"/>
          <p:nvPr/>
        </p:nvSpPr>
        <p:spPr>
          <a:xfrm>
            <a:off x="3164388" y="3478665"/>
            <a:ext cx="277343" cy="369332"/>
          </a:xfrm>
          <a:prstGeom prst="rect">
            <a:avLst/>
          </a:prstGeom>
          <a:solidFill>
            <a:schemeClr val="accent1">
              <a:lumMod val="50000"/>
            </a:schemeClr>
          </a:solidFill>
        </p:spPr>
        <p:txBody>
          <a:bodyPr wrap="square" rtlCol="0">
            <a:spAutoFit/>
          </a:bodyPr>
          <a:lstStyle/>
          <a:p>
            <a:r>
              <a:rPr lang="en-US" dirty="0">
                <a:solidFill>
                  <a:schemeClr val="bg1"/>
                </a:solidFill>
              </a:rPr>
              <a:t>+</a:t>
            </a:r>
          </a:p>
        </p:txBody>
      </p:sp>
      <p:sp>
        <p:nvSpPr>
          <p:cNvPr id="3" name="TextBox 2">
            <a:hlinkClick r:id="rId19" action="ppaction://hlinksldjump"/>
            <a:extLst>
              <a:ext uri="{FF2B5EF4-FFF2-40B4-BE49-F238E27FC236}">
                <a16:creationId xmlns:a16="http://schemas.microsoft.com/office/drawing/2014/main" id="{FA0DEB4D-837E-5C4F-A5A8-9EEC8A26029E}"/>
              </a:ext>
            </a:extLst>
          </p:cNvPr>
          <p:cNvSpPr txBox="1"/>
          <p:nvPr/>
        </p:nvSpPr>
        <p:spPr>
          <a:xfrm>
            <a:off x="1156497" y="3958590"/>
            <a:ext cx="2264245"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rPr>
              <a:t>Run A</a:t>
            </a:r>
          </a:p>
        </p:txBody>
      </p:sp>
      <p:sp>
        <p:nvSpPr>
          <p:cNvPr id="27" name="TextBox 26">
            <a:extLst>
              <a:ext uri="{FF2B5EF4-FFF2-40B4-BE49-F238E27FC236}">
                <a16:creationId xmlns:a16="http://schemas.microsoft.com/office/drawing/2014/main" id="{70DA93DE-7EE0-4845-BC83-FDC1AA230479}"/>
              </a:ext>
            </a:extLst>
          </p:cNvPr>
          <p:cNvSpPr txBox="1"/>
          <p:nvPr/>
        </p:nvSpPr>
        <p:spPr>
          <a:xfrm>
            <a:off x="7527553" y="3307081"/>
            <a:ext cx="3964576" cy="1292662"/>
          </a:xfrm>
          <a:prstGeom prst="rect">
            <a:avLst/>
          </a:prstGeom>
          <a:noFill/>
        </p:spPr>
        <p:txBody>
          <a:bodyPr wrap="square" rtlCol="0">
            <a:spAutoFit/>
          </a:bodyPr>
          <a:lstStyle/>
          <a:p>
            <a:r>
              <a:rPr lang="en-US" b="1" dirty="0"/>
              <a:t>Features:</a:t>
            </a:r>
          </a:p>
          <a:p>
            <a:pPr marL="171450" indent="-171450">
              <a:buFontTx/>
              <a:buChar char="-"/>
            </a:pPr>
            <a:r>
              <a:rPr lang="en-US" sz="1200" dirty="0"/>
              <a:t>Users can view saved Runs </a:t>
            </a:r>
          </a:p>
          <a:p>
            <a:pPr marL="171450" indent="-171450">
              <a:buFontTx/>
              <a:buChar char="-"/>
            </a:pPr>
            <a:r>
              <a:rPr lang="en-US" sz="1200" dirty="0"/>
              <a:t>Create New Runs</a:t>
            </a:r>
          </a:p>
          <a:p>
            <a:pPr marL="171450" indent="-171450">
              <a:buFontTx/>
              <a:buChar char="-"/>
            </a:pPr>
            <a:r>
              <a:rPr lang="en-US" sz="1200" dirty="0"/>
              <a:t>Map New Runs</a:t>
            </a:r>
          </a:p>
          <a:p>
            <a:pPr marL="171450" indent="-171450">
              <a:buFontTx/>
              <a:buChar char="-"/>
            </a:pPr>
            <a:r>
              <a:rPr lang="en-US" sz="1200" dirty="0"/>
              <a:t>Label ”Hot Spots” for review later</a:t>
            </a:r>
          </a:p>
          <a:p>
            <a:pPr marL="171450" indent="-171450">
              <a:buFontTx/>
              <a:buChar char="-"/>
            </a:pPr>
            <a:r>
              <a:rPr lang="en-US" sz="1200" dirty="0"/>
              <a:t>Pin Point location</a:t>
            </a:r>
          </a:p>
        </p:txBody>
      </p:sp>
      <p:sp>
        <p:nvSpPr>
          <p:cNvPr id="4" name="TextBox 3">
            <a:extLst>
              <a:ext uri="{FF2B5EF4-FFF2-40B4-BE49-F238E27FC236}">
                <a16:creationId xmlns:a16="http://schemas.microsoft.com/office/drawing/2014/main" id="{FA460D90-D2F4-154B-87BB-B1D1001297C5}"/>
              </a:ext>
            </a:extLst>
          </p:cNvPr>
          <p:cNvSpPr txBox="1"/>
          <p:nvPr/>
        </p:nvSpPr>
        <p:spPr>
          <a:xfrm>
            <a:off x="7527553" y="971621"/>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shows the saved trips. When you click the “trip”  it will allow users to edit the trip info. If you click  “play” button next to the trip, it should launch into the trip running feature. When the “+” is hit, it should launch a new trip screen.</a:t>
            </a:r>
          </a:p>
        </p:txBody>
      </p:sp>
      <p:pic>
        <p:nvPicPr>
          <p:cNvPr id="47" name="Picture 46">
            <a:extLst>
              <a:ext uri="{FF2B5EF4-FFF2-40B4-BE49-F238E27FC236}">
                <a16:creationId xmlns:a16="http://schemas.microsoft.com/office/drawing/2014/main" id="{C2977D9F-623D-044B-8302-177F4FF06338}"/>
              </a:ext>
            </a:extLst>
          </p:cNvPr>
          <p:cNvPicPr>
            <a:picLocks noChangeAspect="1"/>
          </p:cNvPicPr>
          <p:nvPr/>
        </p:nvPicPr>
        <p:blipFill>
          <a:blip r:embed="rId20"/>
          <a:stretch>
            <a:fillRect/>
          </a:stretch>
        </p:blipFill>
        <p:spPr>
          <a:xfrm>
            <a:off x="3998089" y="1342204"/>
            <a:ext cx="1508402" cy="2168328"/>
          </a:xfrm>
          <a:prstGeom prst="rect">
            <a:avLst/>
          </a:prstGeom>
        </p:spPr>
      </p:pic>
      <p:pic>
        <p:nvPicPr>
          <p:cNvPr id="49" name="Picture 48">
            <a:extLst>
              <a:ext uri="{FF2B5EF4-FFF2-40B4-BE49-F238E27FC236}">
                <a16:creationId xmlns:a16="http://schemas.microsoft.com/office/drawing/2014/main" id="{CBA1B044-65BC-4C4C-964D-5E74FDBDEDB1}"/>
              </a:ext>
            </a:extLst>
          </p:cNvPr>
          <p:cNvPicPr>
            <a:picLocks noChangeAspect="1"/>
          </p:cNvPicPr>
          <p:nvPr/>
        </p:nvPicPr>
        <p:blipFill>
          <a:blip r:embed="rId21"/>
          <a:stretch>
            <a:fillRect/>
          </a:stretch>
        </p:blipFill>
        <p:spPr>
          <a:xfrm>
            <a:off x="4011579" y="3635073"/>
            <a:ext cx="1505489" cy="1968112"/>
          </a:xfrm>
          <a:prstGeom prst="rect">
            <a:avLst/>
          </a:prstGeom>
        </p:spPr>
      </p:pic>
    </p:spTree>
    <p:extLst>
      <p:ext uri="{BB962C8B-B14F-4D97-AF65-F5344CB8AC3E}">
        <p14:creationId xmlns:p14="http://schemas.microsoft.com/office/powerpoint/2010/main" val="3125100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9002110" cy="1143000"/>
          </a:xfrm>
        </p:spPr>
        <p:txBody>
          <a:bodyPr>
            <a:noAutofit/>
          </a:bodyPr>
          <a:lstStyle/>
          <a:p>
            <a:r>
              <a:rPr lang="en-US" sz="3600" dirty="0"/>
              <a:t>Main Screen &gt; W/Scroll Down &gt; </a:t>
            </a:r>
            <a:r>
              <a:rPr lang="en-US" sz="3600" b="1" dirty="0"/>
              <a:t>Login/Sign</a:t>
            </a:r>
            <a:r>
              <a:rPr lang="en-US" sz="3600" b="1" baseline="0" dirty="0"/>
              <a:t> up</a:t>
            </a:r>
            <a:endParaRPr lang="en-US" sz="3600" b="1"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Login/Signup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C108F069-D910-5743-9428-1F725457B720}"/>
              </a:ext>
            </a:extLst>
          </p:cNvPr>
          <p:cNvPicPr>
            <a:picLocks noChangeAspect="1"/>
          </p:cNvPicPr>
          <p:nvPr/>
        </p:nvPicPr>
        <p:blipFill>
          <a:blip r:embed="rId10"/>
          <a:stretch>
            <a:fillRect/>
          </a:stretch>
        </p:blipFill>
        <p:spPr>
          <a:xfrm>
            <a:off x="1177288" y="2613071"/>
            <a:ext cx="2252725" cy="2683727"/>
          </a:xfrm>
          <a:prstGeom prst="rect">
            <a:avLst/>
          </a:prstGeom>
        </p:spPr>
      </p:pic>
      <p:pic>
        <p:nvPicPr>
          <p:cNvPr id="5" name="Picture 4">
            <a:extLst>
              <a:ext uri="{FF2B5EF4-FFF2-40B4-BE49-F238E27FC236}">
                <a16:creationId xmlns:a16="http://schemas.microsoft.com/office/drawing/2014/main" id="{66C02FA1-B087-3C44-8FB1-935FA52BBE27}"/>
              </a:ext>
            </a:extLst>
          </p:cNvPr>
          <p:cNvPicPr>
            <a:picLocks noChangeAspect="1"/>
          </p:cNvPicPr>
          <p:nvPr/>
        </p:nvPicPr>
        <p:blipFill>
          <a:blip r:embed="rId11"/>
          <a:stretch>
            <a:fillRect/>
          </a:stretch>
        </p:blipFill>
        <p:spPr>
          <a:xfrm>
            <a:off x="4548085" y="1417638"/>
            <a:ext cx="2175641" cy="2900855"/>
          </a:xfrm>
          <a:prstGeom prst="rect">
            <a:avLst/>
          </a:prstGeom>
        </p:spPr>
      </p:pic>
      <p:pic>
        <p:nvPicPr>
          <p:cNvPr id="65" name="Picture 64">
            <a:hlinkClick r:id="rId12" action="ppaction://hlinksldjump"/>
            <a:extLst>
              <a:ext uri="{FF2B5EF4-FFF2-40B4-BE49-F238E27FC236}">
                <a16:creationId xmlns:a16="http://schemas.microsoft.com/office/drawing/2014/main" id="{F6DA6505-9547-7E4B-BF56-6C01AD790E77}"/>
              </a:ext>
            </a:extLst>
          </p:cNvPr>
          <p:cNvPicPr>
            <a:picLocks noChangeAspect="1"/>
          </p:cNvPicPr>
          <p:nvPr/>
        </p:nvPicPr>
        <p:blipFill>
          <a:blip r:embed="rId13"/>
          <a:stretch>
            <a:fillRect/>
          </a:stretch>
        </p:blipFill>
        <p:spPr>
          <a:xfrm>
            <a:off x="3176039" y="2342652"/>
            <a:ext cx="256413" cy="255362"/>
          </a:xfrm>
          <a:prstGeom prst="rect">
            <a:avLst/>
          </a:prstGeom>
        </p:spPr>
      </p:pic>
      <p:pic>
        <p:nvPicPr>
          <p:cNvPr id="66" name="Picture 65">
            <a:hlinkClick r:id="rId14"/>
            <a:extLst>
              <a:ext uri="{FF2B5EF4-FFF2-40B4-BE49-F238E27FC236}">
                <a16:creationId xmlns:a16="http://schemas.microsoft.com/office/drawing/2014/main" id="{BA385754-ABCB-6D49-AA7F-773912E7B669}"/>
              </a:ext>
            </a:extLst>
          </p:cNvPr>
          <p:cNvPicPr>
            <a:picLocks noChangeAspect="1"/>
          </p:cNvPicPr>
          <p:nvPr/>
        </p:nvPicPr>
        <p:blipFill>
          <a:blip r:embed="rId15"/>
          <a:stretch>
            <a:fillRect/>
          </a:stretch>
        </p:blipFill>
        <p:spPr>
          <a:xfrm>
            <a:off x="3181713" y="5307786"/>
            <a:ext cx="242694" cy="241700"/>
          </a:xfrm>
          <a:prstGeom prst="rect">
            <a:avLst/>
          </a:prstGeom>
        </p:spPr>
      </p:pic>
      <p:pic>
        <p:nvPicPr>
          <p:cNvPr id="67" name="Picture 66">
            <a:hlinkClick r:id="rId16"/>
            <a:extLst>
              <a:ext uri="{FF2B5EF4-FFF2-40B4-BE49-F238E27FC236}">
                <a16:creationId xmlns:a16="http://schemas.microsoft.com/office/drawing/2014/main" id="{BA2FDE88-7BCF-0B4E-AE26-6517E5C46388}"/>
              </a:ext>
            </a:extLst>
          </p:cNvPr>
          <p:cNvPicPr>
            <a:picLocks noChangeAspect="1"/>
          </p:cNvPicPr>
          <p:nvPr/>
        </p:nvPicPr>
        <p:blipFill>
          <a:blip r:embed="rId17"/>
          <a:stretch>
            <a:fillRect/>
          </a:stretch>
        </p:blipFill>
        <p:spPr>
          <a:xfrm>
            <a:off x="1196816" y="5308855"/>
            <a:ext cx="242696" cy="241701"/>
          </a:xfrm>
          <a:prstGeom prst="rect">
            <a:avLst/>
          </a:prstGeom>
        </p:spPr>
      </p:pic>
      <p:pic>
        <p:nvPicPr>
          <p:cNvPr id="68" name="Picture 67">
            <a:hlinkClick r:id="rId18" action="ppaction://hlinksldjump"/>
            <a:extLst>
              <a:ext uri="{FF2B5EF4-FFF2-40B4-BE49-F238E27FC236}">
                <a16:creationId xmlns:a16="http://schemas.microsoft.com/office/drawing/2014/main" id="{414FA98C-83F4-2B4A-879E-F8779C54630D}"/>
              </a:ext>
            </a:extLst>
          </p:cNvPr>
          <p:cNvPicPr>
            <a:picLocks noChangeAspect="1"/>
          </p:cNvPicPr>
          <p:nvPr/>
        </p:nvPicPr>
        <p:blipFill>
          <a:blip r:embed="rId19"/>
          <a:stretch>
            <a:fillRect/>
          </a:stretch>
        </p:blipFill>
        <p:spPr>
          <a:xfrm>
            <a:off x="1199590" y="2344017"/>
            <a:ext cx="255042" cy="253997"/>
          </a:xfrm>
          <a:prstGeom prst="rect">
            <a:avLst/>
          </a:prstGeom>
        </p:spPr>
      </p:pic>
      <p:sp>
        <p:nvSpPr>
          <p:cNvPr id="2" name="TextBox 1">
            <a:extLst>
              <a:ext uri="{FF2B5EF4-FFF2-40B4-BE49-F238E27FC236}">
                <a16:creationId xmlns:a16="http://schemas.microsoft.com/office/drawing/2014/main" id="{C7EE9687-FC95-CB44-B1F8-8C94D7913D0F}"/>
              </a:ext>
            </a:extLst>
          </p:cNvPr>
          <p:cNvSpPr txBox="1"/>
          <p:nvPr/>
        </p:nvSpPr>
        <p:spPr>
          <a:xfrm>
            <a:off x="7598748" y="1133573"/>
            <a:ext cx="4408714" cy="2215991"/>
          </a:xfrm>
          <a:prstGeom prst="rect">
            <a:avLst/>
          </a:prstGeom>
          <a:noFill/>
        </p:spPr>
        <p:txBody>
          <a:bodyPr wrap="square" rtlCol="0">
            <a:spAutoFit/>
          </a:bodyPr>
          <a:lstStyle/>
          <a:p>
            <a:r>
              <a:rPr lang="en-US" b="1" dirty="0"/>
              <a:t>Notes:</a:t>
            </a:r>
          </a:p>
          <a:p>
            <a:r>
              <a:rPr lang="en-US" sz="1200" dirty="0"/>
              <a:t>The Login/sign up screen will allow users to create and manage their accounts. It should have the existing infrastructure to support paid subscriptions, and manage users with the existing server infrastructure.</a:t>
            </a:r>
          </a:p>
          <a:p>
            <a:endParaRPr lang="en-US" sz="1200" dirty="0"/>
          </a:p>
          <a:p>
            <a:r>
              <a:rPr lang="en-US" sz="1200" dirty="0"/>
              <a:t>USER LEVELS:</a:t>
            </a:r>
          </a:p>
          <a:p>
            <a:r>
              <a:rPr lang="en-US" sz="1200" dirty="0"/>
              <a:t>-   Public </a:t>
            </a:r>
          </a:p>
          <a:p>
            <a:pPr marL="171450" indent="-171450">
              <a:buFontTx/>
              <a:buChar char="-"/>
            </a:pPr>
            <a:r>
              <a:rPr lang="en-US" sz="1200" dirty="0"/>
              <a:t>Free User</a:t>
            </a:r>
          </a:p>
          <a:p>
            <a:pPr marL="171450" indent="-171450">
              <a:buFontTx/>
              <a:buChar char="-"/>
            </a:pPr>
            <a:r>
              <a:rPr lang="en-US" sz="1200" dirty="0"/>
              <a:t>PRO User</a:t>
            </a:r>
          </a:p>
          <a:p>
            <a:pPr marL="171450" indent="-171450">
              <a:buFontTx/>
              <a:buChar char="-"/>
            </a:pPr>
            <a:r>
              <a:rPr lang="en-US" sz="1200" dirty="0"/>
              <a:t>Researcher</a:t>
            </a:r>
          </a:p>
        </p:txBody>
      </p:sp>
      <p:sp>
        <p:nvSpPr>
          <p:cNvPr id="4" name="TextBox 3">
            <a:extLst>
              <a:ext uri="{FF2B5EF4-FFF2-40B4-BE49-F238E27FC236}">
                <a16:creationId xmlns:a16="http://schemas.microsoft.com/office/drawing/2014/main" id="{36B8D014-0DBA-5F4A-9863-A9385ADD016E}"/>
              </a:ext>
            </a:extLst>
          </p:cNvPr>
          <p:cNvSpPr txBox="1"/>
          <p:nvPr/>
        </p:nvSpPr>
        <p:spPr>
          <a:xfrm>
            <a:off x="7527553" y="4229228"/>
            <a:ext cx="3964576" cy="1107996"/>
          </a:xfrm>
          <a:prstGeom prst="rect">
            <a:avLst/>
          </a:prstGeom>
          <a:noFill/>
        </p:spPr>
        <p:txBody>
          <a:bodyPr wrap="square" rtlCol="0">
            <a:spAutoFit/>
          </a:bodyPr>
          <a:lstStyle/>
          <a:p>
            <a:r>
              <a:rPr lang="en-US" b="1" dirty="0"/>
              <a:t>Features:</a:t>
            </a:r>
          </a:p>
          <a:p>
            <a:pPr marL="171450" indent="-171450">
              <a:buFontTx/>
              <a:buChar char="-"/>
            </a:pPr>
            <a:r>
              <a:rPr lang="en-US" sz="1200" dirty="0"/>
              <a:t>All users Free and Donation users REQUIRE accounts to sign in and use features. This insures that an email and some info are exchanged for access to the app.</a:t>
            </a:r>
          </a:p>
          <a:p>
            <a:pPr marL="171450" indent="-171450">
              <a:buFontTx/>
              <a:buChar char="-"/>
            </a:pPr>
            <a:endParaRPr lang="en-US" sz="1200" dirty="0"/>
          </a:p>
        </p:txBody>
      </p:sp>
    </p:spTree>
    <p:extLst>
      <p:ext uri="{BB962C8B-B14F-4D97-AF65-F5344CB8AC3E}">
        <p14:creationId xmlns:p14="http://schemas.microsoft.com/office/powerpoint/2010/main" val="19563632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62909" y="195038"/>
            <a:ext cx="12029091" cy="886850"/>
          </a:xfrm>
        </p:spPr>
        <p:txBody>
          <a:bodyPr>
            <a:noAutofit/>
          </a:bodyPr>
          <a:lstStyle/>
          <a:p>
            <a:r>
              <a:rPr lang="en-US" sz="3600" dirty="0"/>
              <a:t>Main Screen &gt; Toolbox Drop-Down Menu &gt; Run Logger &gt; Run </a:t>
            </a:r>
            <a:r>
              <a:rPr lang="en-US" sz="3600" dirty="0" err="1"/>
              <a:t>Editer</a:t>
            </a:r>
            <a:r>
              <a:rPr lang="en-US" sz="3600" dirty="0"/>
              <a:t>/New Trip</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New/Edit Trip</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 name="Picture 4">
            <a:extLst>
              <a:ext uri="{FF2B5EF4-FFF2-40B4-BE49-F238E27FC236}">
                <a16:creationId xmlns:a16="http://schemas.microsoft.com/office/drawing/2014/main" id="{BDE62098-9091-A047-8297-E961B12D03AB}"/>
              </a:ext>
            </a:extLst>
          </p:cNvPr>
          <p:cNvPicPr>
            <a:picLocks noChangeAspect="1"/>
          </p:cNvPicPr>
          <p:nvPr/>
        </p:nvPicPr>
        <p:blipFill>
          <a:blip r:embed="rId10"/>
          <a:stretch>
            <a:fillRect/>
          </a:stretch>
        </p:blipFill>
        <p:spPr>
          <a:xfrm>
            <a:off x="1168215" y="2632649"/>
            <a:ext cx="2261798" cy="2726714"/>
          </a:xfrm>
          <a:prstGeom prst="rect">
            <a:avLst/>
          </a:prstGeom>
        </p:spPr>
      </p:pic>
      <p:pic>
        <p:nvPicPr>
          <p:cNvPr id="53" name="Picture 52">
            <a:hlinkClick r:id="rId11" action="ppaction://hlinksldjump"/>
            <a:extLst>
              <a:ext uri="{FF2B5EF4-FFF2-40B4-BE49-F238E27FC236}">
                <a16:creationId xmlns:a16="http://schemas.microsoft.com/office/drawing/2014/main" id="{1CED3B38-4753-1F45-A9BE-6DF539754176}"/>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FB61C5AC-CDCF-B147-B6FD-88E12112B73D}"/>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6709828F-EFE2-AD4F-AB9B-45635F40C5E5}"/>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007538C4-9061-D445-812E-A89D7AA48E38}"/>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3" name="TextBox 2">
            <a:hlinkClick r:id="rId19" action="ppaction://hlinksldjump"/>
            <a:extLst>
              <a:ext uri="{FF2B5EF4-FFF2-40B4-BE49-F238E27FC236}">
                <a16:creationId xmlns:a16="http://schemas.microsoft.com/office/drawing/2014/main" id="{FA0DEB4D-837E-5C4F-A5A8-9EEC8A26029E}"/>
              </a:ext>
            </a:extLst>
          </p:cNvPr>
          <p:cNvSpPr txBox="1"/>
          <p:nvPr/>
        </p:nvSpPr>
        <p:spPr>
          <a:xfrm>
            <a:off x="1156497" y="3958590"/>
            <a:ext cx="2264245"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rPr>
              <a:t>Run A</a:t>
            </a:r>
          </a:p>
        </p:txBody>
      </p:sp>
      <p:sp>
        <p:nvSpPr>
          <p:cNvPr id="27" name="TextBox 26">
            <a:extLst>
              <a:ext uri="{FF2B5EF4-FFF2-40B4-BE49-F238E27FC236}">
                <a16:creationId xmlns:a16="http://schemas.microsoft.com/office/drawing/2014/main" id="{70DA93DE-7EE0-4845-BC83-FDC1AA230479}"/>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Users can view saved trips </a:t>
            </a:r>
          </a:p>
          <a:p>
            <a:pPr marL="171450" indent="-171450">
              <a:buFontTx/>
              <a:buChar char="-"/>
            </a:pPr>
            <a:r>
              <a:rPr lang="en-US" sz="1200" dirty="0"/>
              <a:t>Create New Trips</a:t>
            </a:r>
          </a:p>
          <a:p>
            <a:pPr marL="171450" indent="-171450">
              <a:buFontTx/>
              <a:buChar char="-"/>
            </a:pPr>
            <a:r>
              <a:rPr lang="en-US" sz="1200" dirty="0"/>
              <a:t>Run a saved Trip</a:t>
            </a:r>
          </a:p>
        </p:txBody>
      </p:sp>
      <p:sp>
        <p:nvSpPr>
          <p:cNvPr id="4" name="TextBox 3">
            <a:extLst>
              <a:ext uri="{FF2B5EF4-FFF2-40B4-BE49-F238E27FC236}">
                <a16:creationId xmlns:a16="http://schemas.microsoft.com/office/drawing/2014/main" id="{FA460D90-D2F4-154B-87BB-B1D1001297C5}"/>
              </a:ext>
            </a:extLst>
          </p:cNvPr>
          <p:cNvSpPr txBox="1"/>
          <p:nvPr/>
        </p:nvSpPr>
        <p:spPr>
          <a:xfrm>
            <a:off x="7527553" y="971621"/>
            <a:ext cx="4408714"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shows the saved trips. When you click the “trip”  it will allow users to edit the trip info. If you click  “play” button next to the trip, it should launch into the trip running feature. When the “+” is hit, it should launch a new trip screen.</a:t>
            </a:r>
          </a:p>
        </p:txBody>
      </p:sp>
      <p:pic>
        <p:nvPicPr>
          <p:cNvPr id="47" name="Picture 46">
            <a:extLst>
              <a:ext uri="{FF2B5EF4-FFF2-40B4-BE49-F238E27FC236}">
                <a16:creationId xmlns:a16="http://schemas.microsoft.com/office/drawing/2014/main" id="{C2977D9F-623D-044B-8302-177F4FF06338}"/>
              </a:ext>
            </a:extLst>
          </p:cNvPr>
          <p:cNvPicPr>
            <a:picLocks noChangeAspect="1"/>
          </p:cNvPicPr>
          <p:nvPr/>
        </p:nvPicPr>
        <p:blipFill>
          <a:blip r:embed="rId20"/>
          <a:stretch>
            <a:fillRect/>
          </a:stretch>
        </p:blipFill>
        <p:spPr>
          <a:xfrm>
            <a:off x="1145432" y="4198603"/>
            <a:ext cx="2300045" cy="1138622"/>
          </a:xfrm>
          <a:prstGeom prst="rect">
            <a:avLst/>
          </a:prstGeom>
        </p:spPr>
      </p:pic>
      <p:pic>
        <p:nvPicPr>
          <p:cNvPr id="49" name="Picture 48">
            <a:extLst>
              <a:ext uri="{FF2B5EF4-FFF2-40B4-BE49-F238E27FC236}">
                <a16:creationId xmlns:a16="http://schemas.microsoft.com/office/drawing/2014/main" id="{CBA1B044-65BC-4C4C-964D-5E74FDBDEDB1}"/>
              </a:ext>
            </a:extLst>
          </p:cNvPr>
          <p:cNvPicPr>
            <a:picLocks noChangeAspect="1"/>
          </p:cNvPicPr>
          <p:nvPr/>
        </p:nvPicPr>
        <p:blipFill>
          <a:blip r:embed="rId21"/>
          <a:stretch>
            <a:fillRect/>
          </a:stretch>
        </p:blipFill>
        <p:spPr>
          <a:xfrm>
            <a:off x="1165776" y="2612899"/>
            <a:ext cx="2254966" cy="1334055"/>
          </a:xfrm>
          <a:prstGeom prst="rect">
            <a:avLst/>
          </a:prstGeom>
        </p:spPr>
      </p:pic>
      <p:sp>
        <p:nvSpPr>
          <p:cNvPr id="2" name="TextBox 1">
            <a:hlinkClick r:id="rId19" action="ppaction://hlinksldjump"/>
            <a:extLst>
              <a:ext uri="{FF2B5EF4-FFF2-40B4-BE49-F238E27FC236}">
                <a16:creationId xmlns:a16="http://schemas.microsoft.com/office/drawing/2014/main" id="{A8278D17-9C00-6A41-A10E-23CB63350019}"/>
              </a:ext>
            </a:extLst>
          </p:cNvPr>
          <p:cNvSpPr txBox="1"/>
          <p:nvPr/>
        </p:nvSpPr>
        <p:spPr>
          <a:xfrm>
            <a:off x="3164388" y="3478665"/>
            <a:ext cx="277343" cy="369332"/>
          </a:xfrm>
          <a:prstGeom prst="rect">
            <a:avLst/>
          </a:prstGeom>
          <a:solidFill>
            <a:schemeClr val="accent1">
              <a:lumMod val="50000"/>
            </a:schemeClr>
          </a:solidFill>
        </p:spPr>
        <p:txBody>
          <a:bodyPr wrap="square" rtlCol="0">
            <a:spAutoFit/>
          </a:bodyPr>
          <a:lstStyle/>
          <a:p>
            <a:r>
              <a:rPr lang="en-US" dirty="0">
                <a:solidFill>
                  <a:schemeClr val="bg1"/>
                </a:solidFill>
              </a:rPr>
              <a:t>+</a:t>
            </a:r>
          </a:p>
        </p:txBody>
      </p:sp>
      <p:pic>
        <p:nvPicPr>
          <p:cNvPr id="30" name="Picture 29">
            <a:extLst>
              <a:ext uri="{FF2B5EF4-FFF2-40B4-BE49-F238E27FC236}">
                <a16:creationId xmlns:a16="http://schemas.microsoft.com/office/drawing/2014/main" id="{2A768EAA-EB36-834C-85B1-51D12694BD05}"/>
              </a:ext>
            </a:extLst>
          </p:cNvPr>
          <p:cNvPicPr>
            <a:picLocks noChangeAspect="1"/>
          </p:cNvPicPr>
          <p:nvPr/>
        </p:nvPicPr>
        <p:blipFill>
          <a:blip r:embed="rId20"/>
          <a:stretch>
            <a:fillRect/>
          </a:stretch>
        </p:blipFill>
        <p:spPr>
          <a:xfrm>
            <a:off x="4239226" y="2079617"/>
            <a:ext cx="1026128" cy="1475059"/>
          </a:xfrm>
          <a:prstGeom prst="rect">
            <a:avLst/>
          </a:prstGeom>
        </p:spPr>
      </p:pic>
      <p:pic>
        <p:nvPicPr>
          <p:cNvPr id="31" name="Picture 30">
            <a:extLst>
              <a:ext uri="{FF2B5EF4-FFF2-40B4-BE49-F238E27FC236}">
                <a16:creationId xmlns:a16="http://schemas.microsoft.com/office/drawing/2014/main" id="{47D691BB-FE27-5E4B-9CEB-D047D6EF9A81}"/>
              </a:ext>
            </a:extLst>
          </p:cNvPr>
          <p:cNvPicPr>
            <a:picLocks noChangeAspect="1"/>
          </p:cNvPicPr>
          <p:nvPr/>
        </p:nvPicPr>
        <p:blipFill>
          <a:blip r:embed="rId21"/>
          <a:stretch>
            <a:fillRect/>
          </a:stretch>
        </p:blipFill>
        <p:spPr>
          <a:xfrm>
            <a:off x="4239226" y="3601355"/>
            <a:ext cx="1024146" cy="1338857"/>
          </a:xfrm>
          <a:prstGeom prst="rect">
            <a:avLst/>
          </a:prstGeom>
        </p:spPr>
      </p:pic>
    </p:spTree>
    <p:extLst>
      <p:ext uri="{BB962C8B-B14F-4D97-AF65-F5344CB8AC3E}">
        <p14:creationId xmlns:p14="http://schemas.microsoft.com/office/powerpoint/2010/main" val="4235631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10988566" cy="1143000"/>
          </a:xfrm>
        </p:spPr>
        <p:txBody>
          <a:bodyPr>
            <a:noAutofit/>
          </a:bodyPr>
          <a:lstStyle/>
          <a:p>
            <a:r>
              <a:rPr lang="en-US" sz="3600" dirty="0"/>
              <a:t>Main Screen &gt; Toolbox Drop-Down Menu &gt; Rescue Guide</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9"/>
            <a:ext cx="2259846" cy="3254841"/>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76849" y="263264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Rescue Guide</a:t>
            </a:r>
          </a:p>
        </p:txBody>
      </p:sp>
      <p:pic>
        <p:nvPicPr>
          <p:cNvPr id="3" name="Picture 2">
            <a:extLst>
              <a:ext uri="{FF2B5EF4-FFF2-40B4-BE49-F238E27FC236}">
                <a16:creationId xmlns:a16="http://schemas.microsoft.com/office/drawing/2014/main" id="{6426B018-8A8F-8840-8F80-F2BF5744AB17}"/>
              </a:ext>
            </a:extLst>
          </p:cNvPr>
          <p:cNvPicPr>
            <a:picLocks noChangeAspect="1"/>
          </p:cNvPicPr>
          <p:nvPr/>
        </p:nvPicPr>
        <p:blipFill>
          <a:blip r:embed="rId11"/>
          <a:stretch>
            <a:fillRect/>
          </a:stretch>
        </p:blipFill>
        <p:spPr>
          <a:xfrm rot="5400000">
            <a:off x="1104073" y="3020555"/>
            <a:ext cx="2373494" cy="2259846"/>
          </a:xfrm>
          <a:prstGeom prst="rect">
            <a:avLst/>
          </a:prstGeom>
        </p:spPr>
      </p:pic>
      <p:pic>
        <p:nvPicPr>
          <p:cNvPr id="52" name="Picture 51">
            <a:hlinkClick r:id="rId12" action="ppaction://hlinksldjump"/>
            <a:extLst>
              <a:ext uri="{FF2B5EF4-FFF2-40B4-BE49-F238E27FC236}">
                <a16:creationId xmlns:a16="http://schemas.microsoft.com/office/drawing/2014/main" id="{08A61D26-A45B-1542-A4DE-65B2990E630E}"/>
              </a:ext>
            </a:extLst>
          </p:cNvPr>
          <p:cNvPicPr>
            <a:picLocks noChangeAspect="1"/>
          </p:cNvPicPr>
          <p:nvPr/>
        </p:nvPicPr>
        <p:blipFill>
          <a:blip r:embed="rId13"/>
          <a:stretch>
            <a:fillRect/>
          </a:stretch>
        </p:blipFill>
        <p:spPr>
          <a:xfrm>
            <a:off x="3176039" y="2342652"/>
            <a:ext cx="256413" cy="255362"/>
          </a:xfrm>
          <a:prstGeom prst="rect">
            <a:avLst/>
          </a:prstGeom>
        </p:spPr>
      </p:pic>
      <p:pic>
        <p:nvPicPr>
          <p:cNvPr id="53" name="Picture 52">
            <a:hlinkClick r:id="rId14"/>
            <a:extLst>
              <a:ext uri="{FF2B5EF4-FFF2-40B4-BE49-F238E27FC236}">
                <a16:creationId xmlns:a16="http://schemas.microsoft.com/office/drawing/2014/main" id="{5EC10176-6570-594A-82F5-A559A2E3E7B9}"/>
              </a:ext>
            </a:extLst>
          </p:cNvPr>
          <p:cNvPicPr>
            <a:picLocks noChangeAspect="1"/>
          </p:cNvPicPr>
          <p:nvPr/>
        </p:nvPicPr>
        <p:blipFill>
          <a:blip r:embed="rId15"/>
          <a:stretch>
            <a:fillRect/>
          </a:stretch>
        </p:blipFill>
        <p:spPr>
          <a:xfrm>
            <a:off x="3181713" y="5307786"/>
            <a:ext cx="242694" cy="241700"/>
          </a:xfrm>
          <a:prstGeom prst="rect">
            <a:avLst/>
          </a:prstGeom>
        </p:spPr>
      </p:pic>
      <p:pic>
        <p:nvPicPr>
          <p:cNvPr id="54" name="Picture 53">
            <a:hlinkClick r:id="rId16"/>
            <a:extLst>
              <a:ext uri="{FF2B5EF4-FFF2-40B4-BE49-F238E27FC236}">
                <a16:creationId xmlns:a16="http://schemas.microsoft.com/office/drawing/2014/main" id="{9005D930-E88A-7340-B064-EAB781A3D993}"/>
              </a:ext>
            </a:extLst>
          </p:cNvPr>
          <p:cNvPicPr>
            <a:picLocks noChangeAspect="1"/>
          </p:cNvPicPr>
          <p:nvPr/>
        </p:nvPicPr>
        <p:blipFill>
          <a:blip r:embed="rId17"/>
          <a:stretch>
            <a:fillRect/>
          </a:stretch>
        </p:blipFill>
        <p:spPr>
          <a:xfrm>
            <a:off x="1196816" y="5308855"/>
            <a:ext cx="242696" cy="241701"/>
          </a:xfrm>
          <a:prstGeom prst="rect">
            <a:avLst/>
          </a:prstGeom>
        </p:spPr>
      </p:pic>
      <p:pic>
        <p:nvPicPr>
          <p:cNvPr id="55" name="Picture 54">
            <a:hlinkClick r:id="rId18" action="ppaction://hlinksldjump"/>
            <a:extLst>
              <a:ext uri="{FF2B5EF4-FFF2-40B4-BE49-F238E27FC236}">
                <a16:creationId xmlns:a16="http://schemas.microsoft.com/office/drawing/2014/main" id="{114DF0B4-A13D-C847-93B6-D84FC33A1E74}"/>
              </a:ext>
            </a:extLst>
          </p:cNvPr>
          <p:cNvPicPr>
            <a:picLocks noChangeAspect="1"/>
          </p:cNvPicPr>
          <p:nvPr/>
        </p:nvPicPr>
        <p:blipFill>
          <a:blip r:embed="rId19"/>
          <a:stretch>
            <a:fillRect/>
          </a:stretch>
        </p:blipFill>
        <p:spPr>
          <a:xfrm>
            <a:off x="1199590" y="2344017"/>
            <a:ext cx="255042" cy="253997"/>
          </a:xfrm>
          <a:prstGeom prst="rect">
            <a:avLst/>
          </a:prstGeom>
        </p:spPr>
      </p:pic>
      <p:pic>
        <p:nvPicPr>
          <p:cNvPr id="25" name="Picture 24">
            <a:extLst>
              <a:ext uri="{FF2B5EF4-FFF2-40B4-BE49-F238E27FC236}">
                <a16:creationId xmlns:a16="http://schemas.microsoft.com/office/drawing/2014/main" id="{C12CF84F-FD2C-7248-A1FB-79C6A47FA42E}"/>
              </a:ext>
            </a:extLst>
          </p:cNvPr>
          <p:cNvPicPr>
            <a:picLocks noChangeAspect="1"/>
          </p:cNvPicPr>
          <p:nvPr/>
        </p:nvPicPr>
        <p:blipFill>
          <a:blip r:embed="rId20"/>
          <a:stretch>
            <a:fillRect/>
          </a:stretch>
        </p:blipFill>
        <p:spPr>
          <a:xfrm>
            <a:off x="1157163" y="2616532"/>
            <a:ext cx="339896" cy="339896"/>
          </a:xfrm>
          <a:prstGeom prst="rect">
            <a:avLst/>
          </a:prstGeom>
        </p:spPr>
      </p:pic>
      <p:sp>
        <p:nvSpPr>
          <p:cNvPr id="27" name="TextBox 26">
            <a:extLst>
              <a:ext uri="{FF2B5EF4-FFF2-40B4-BE49-F238E27FC236}">
                <a16:creationId xmlns:a16="http://schemas.microsoft.com/office/drawing/2014/main" id="{3E05932D-CD36-2546-BB8B-8607F5A8B0AE}"/>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r>
              <a:rPr lang="en-US" sz="1200" dirty="0"/>
              <a:t>-Quick reference to what is going on in an avalanche rescue</a:t>
            </a:r>
          </a:p>
        </p:txBody>
      </p:sp>
      <p:sp>
        <p:nvSpPr>
          <p:cNvPr id="2" name="TextBox 1">
            <a:extLst>
              <a:ext uri="{FF2B5EF4-FFF2-40B4-BE49-F238E27FC236}">
                <a16:creationId xmlns:a16="http://schemas.microsoft.com/office/drawing/2014/main" id="{EF3D7E3B-DF78-B143-83DD-7659E5B863EC}"/>
              </a:ext>
            </a:extLst>
          </p:cNvPr>
          <p:cNvSpPr txBox="1"/>
          <p:nvPr/>
        </p:nvSpPr>
        <p:spPr>
          <a:xfrm>
            <a:off x="7527553" y="1487034"/>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will be a pdf, which allows the user to review rescue procedures.</a:t>
            </a:r>
          </a:p>
        </p:txBody>
      </p:sp>
    </p:spTree>
    <p:extLst>
      <p:ext uri="{BB962C8B-B14F-4D97-AF65-F5344CB8AC3E}">
        <p14:creationId xmlns:p14="http://schemas.microsoft.com/office/powerpoint/2010/main" val="36446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sp>
        <p:nvSpPr>
          <p:cNvPr id="59" name="TextBox 58">
            <a:hlinkClick r:id="rId12" action="ppaction://hlinksldjump"/>
            <a:extLst>
              <a:ext uri="{FF2B5EF4-FFF2-40B4-BE49-F238E27FC236}">
                <a16:creationId xmlns:a16="http://schemas.microsoft.com/office/drawing/2014/main" id="{BC1EDAD7-3B06-2C4B-B5FD-ECDB2C32887E}"/>
              </a:ext>
            </a:extLst>
          </p:cNvPr>
          <p:cNvSpPr txBox="1"/>
          <p:nvPr/>
        </p:nvSpPr>
        <p:spPr>
          <a:xfrm>
            <a:off x="1480174" y="342428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Avalanche Problems </a:t>
            </a:r>
          </a:p>
        </p:txBody>
      </p:sp>
      <p:sp>
        <p:nvSpPr>
          <p:cNvPr id="60" name="TextBox 59">
            <a:hlinkClick r:id="rId13" action="ppaction://hlinksldjump"/>
            <a:extLst>
              <a:ext uri="{FF2B5EF4-FFF2-40B4-BE49-F238E27FC236}">
                <a16:creationId xmlns:a16="http://schemas.microsoft.com/office/drawing/2014/main" id="{651E85B9-89BB-E34D-9410-0606226C17FD}"/>
              </a:ext>
            </a:extLst>
          </p:cNvPr>
          <p:cNvSpPr txBox="1"/>
          <p:nvPr/>
        </p:nvSpPr>
        <p:spPr>
          <a:xfrm>
            <a:off x="1476849" y="373734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Avalanche Danger Scale </a:t>
            </a:r>
          </a:p>
        </p:txBody>
      </p:sp>
      <p:sp>
        <p:nvSpPr>
          <p:cNvPr id="61" name="TextBox 60">
            <a:hlinkClick r:id="rId14" action="ppaction://hlinksldjump"/>
            <a:extLst>
              <a:ext uri="{FF2B5EF4-FFF2-40B4-BE49-F238E27FC236}">
                <a16:creationId xmlns:a16="http://schemas.microsoft.com/office/drawing/2014/main" id="{F5447C94-84E8-9E4F-9633-07700F1C7A1D}"/>
              </a:ext>
            </a:extLst>
          </p:cNvPr>
          <p:cNvSpPr txBox="1"/>
          <p:nvPr/>
        </p:nvSpPr>
        <p:spPr>
          <a:xfrm>
            <a:off x="1476849" y="4366002"/>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Structure of Avalanche </a:t>
            </a:r>
            <a:endParaRPr lang="en-US" sz="1400" dirty="0">
              <a:solidFill>
                <a:schemeClr val="tx1">
                  <a:lumMod val="75000"/>
                  <a:lumOff val="25000"/>
                </a:schemeClr>
              </a:solidFill>
            </a:endParaRPr>
          </a:p>
        </p:txBody>
      </p:sp>
      <p:sp>
        <p:nvSpPr>
          <p:cNvPr id="62" name="TextBox 61">
            <a:hlinkClick r:id="rId12" action="ppaction://hlinksldjump"/>
            <a:extLst>
              <a:ext uri="{FF2B5EF4-FFF2-40B4-BE49-F238E27FC236}">
                <a16:creationId xmlns:a16="http://schemas.microsoft.com/office/drawing/2014/main" id="{C0099FDC-64F9-2A4D-93C7-6A891433C105}"/>
              </a:ext>
            </a:extLst>
          </p:cNvPr>
          <p:cNvSpPr txBox="1"/>
          <p:nvPr/>
        </p:nvSpPr>
        <p:spPr>
          <a:xfrm>
            <a:off x="1476849" y="404512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Tendency for </a:t>
            </a:r>
            <a:r>
              <a:rPr lang="en-US" sz="1400" dirty="0" err="1"/>
              <a:t>Fx</a:t>
            </a:r>
            <a:r>
              <a:rPr lang="en-US" sz="1400" dirty="0"/>
              <a:t> in Field </a:t>
            </a:r>
          </a:p>
        </p:txBody>
      </p:sp>
      <p:sp>
        <p:nvSpPr>
          <p:cNvPr id="63" name="TextBox 62">
            <a:hlinkClick r:id="rId15" action="ppaction://hlinksldjump"/>
            <a:extLst>
              <a:ext uri="{FF2B5EF4-FFF2-40B4-BE49-F238E27FC236}">
                <a16:creationId xmlns:a16="http://schemas.microsoft.com/office/drawing/2014/main" id="{72BB2E87-7DA5-C948-921D-D4B8D870CD88}"/>
              </a:ext>
            </a:extLst>
          </p:cNvPr>
          <p:cNvSpPr txBox="1"/>
          <p:nvPr/>
        </p:nvSpPr>
        <p:spPr>
          <a:xfrm>
            <a:off x="1476849" y="467567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Likelihood of Avalanche</a:t>
            </a:r>
            <a:endParaRPr lang="en-US" sz="1400" dirty="0">
              <a:solidFill>
                <a:schemeClr val="tx1">
                  <a:lumMod val="75000"/>
                  <a:lumOff val="25000"/>
                </a:schemeClr>
              </a:solidFill>
            </a:endParaRPr>
          </a:p>
        </p:txBody>
      </p:sp>
      <p:sp>
        <p:nvSpPr>
          <p:cNvPr id="64" name="TextBox 63">
            <a:hlinkClick r:id="rId16" action="ppaction://hlinksldjump"/>
            <a:extLst>
              <a:ext uri="{FF2B5EF4-FFF2-40B4-BE49-F238E27FC236}">
                <a16:creationId xmlns:a16="http://schemas.microsoft.com/office/drawing/2014/main" id="{33DE4D97-DF5F-0F48-9CE9-9BD658C1AAD0}"/>
              </a:ext>
            </a:extLst>
          </p:cNvPr>
          <p:cNvSpPr txBox="1"/>
          <p:nvPr/>
        </p:nvSpPr>
        <p:spPr>
          <a:xfrm>
            <a:off x="1476849" y="499787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t>Distractive Size Class Sys</a:t>
            </a:r>
            <a:endParaRPr lang="en-US" sz="1400" dirty="0">
              <a:solidFill>
                <a:schemeClr val="tx1">
                  <a:lumMod val="75000"/>
                  <a:lumOff val="25000"/>
                </a:schemeClr>
              </a:solidFill>
            </a:endParaRPr>
          </a:p>
        </p:txBody>
      </p:sp>
      <p:sp>
        <p:nvSpPr>
          <p:cNvPr id="2" name="TextBox 1">
            <a:extLst>
              <a:ext uri="{FF2B5EF4-FFF2-40B4-BE49-F238E27FC236}">
                <a16:creationId xmlns:a16="http://schemas.microsoft.com/office/drawing/2014/main" id="{96451991-C12E-B447-A0D4-17AEFDD9A8A3}"/>
              </a:ext>
            </a:extLst>
          </p:cNvPr>
          <p:cNvSpPr txBox="1"/>
          <p:nvPr/>
        </p:nvSpPr>
        <p:spPr>
          <a:xfrm>
            <a:off x="4083988" y="2008514"/>
            <a:ext cx="4650828" cy="1569660"/>
          </a:xfrm>
          <a:prstGeom prst="rect">
            <a:avLst/>
          </a:prstGeom>
          <a:noFill/>
        </p:spPr>
        <p:txBody>
          <a:bodyPr wrap="square" rtlCol="0">
            <a:spAutoFit/>
          </a:bodyPr>
          <a:lstStyle/>
          <a:p>
            <a:r>
              <a:rPr lang="en-US" sz="1200" dirty="0"/>
              <a:t>Reference Info:</a:t>
            </a:r>
          </a:p>
          <a:p>
            <a:r>
              <a:rPr lang="en-US" sz="1200" dirty="0"/>
              <a:t>	- Avalanche Problems Info</a:t>
            </a:r>
          </a:p>
          <a:p>
            <a:r>
              <a:rPr lang="en-US" sz="1200" dirty="0"/>
              <a:t>	- Avalanche Danger Scale</a:t>
            </a:r>
          </a:p>
          <a:p>
            <a:r>
              <a:rPr lang="en-US" sz="1200" dirty="0"/>
              <a:t>	- Tendency for </a:t>
            </a:r>
            <a:r>
              <a:rPr lang="en-US" sz="1200" dirty="0" err="1"/>
              <a:t>Fx</a:t>
            </a:r>
            <a:r>
              <a:rPr lang="en-US" sz="1200" dirty="0"/>
              <a:t> in Field Tests</a:t>
            </a:r>
          </a:p>
          <a:p>
            <a:r>
              <a:rPr lang="en-US" sz="1200" dirty="0"/>
              <a:t>	- Structure of Avalanche Problem</a:t>
            </a:r>
          </a:p>
          <a:p>
            <a:r>
              <a:rPr lang="en-US" sz="1200" dirty="0"/>
              <a:t>	- Likelihood of Avalanches</a:t>
            </a:r>
          </a:p>
          <a:p>
            <a:r>
              <a:rPr lang="en-US" sz="1200" dirty="0"/>
              <a:t>	- Distractive Size Class System</a:t>
            </a:r>
          </a:p>
          <a:p>
            <a:r>
              <a:rPr lang="en-US" sz="1200" dirty="0"/>
              <a:t>	- Yellow Flag Info</a:t>
            </a:r>
          </a:p>
        </p:txBody>
      </p:sp>
      <p:pic>
        <p:nvPicPr>
          <p:cNvPr id="52" name="Picture 51">
            <a:hlinkClick r:id="rId17" action="ppaction://hlinksldjump"/>
            <a:extLst>
              <a:ext uri="{FF2B5EF4-FFF2-40B4-BE49-F238E27FC236}">
                <a16:creationId xmlns:a16="http://schemas.microsoft.com/office/drawing/2014/main" id="{E928CE0B-26DB-A849-A56F-4764B6D4D943}"/>
              </a:ext>
            </a:extLst>
          </p:cNvPr>
          <p:cNvPicPr>
            <a:picLocks noChangeAspect="1"/>
          </p:cNvPicPr>
          <p:nvPr/>
        </p:nvPicPr>
        <p:blipFill>
          <a:blip r:embed="rId18"/>
          <a:stretch>
            <a:fillRect/>
          </a:stretch>
        </p:blipFill>
        <p:spPr>
          <a:xfrm>
            <a:off x="3176039" y="2342652"/>
            <a:ext cx="256413" cy="255362"/>
          </a:xfrm>
          <a:prstGeom prst="rect">
            <a:avLst/>
          </a:prstGeom>
        </p:spPr>
      </p:pic>
      <p:pic>
        <p:nvPicPr>
          <p:cNvPr id="53" name="Picture 52">
            <a:hlinkClick r:id="rId19"/>
            <a:extLst>
              <a:ext uri="{FF2B5EF4-FFF2-40B4-BE49-F238E27FC236}">
                <a16:creationId xmlns:a16="http://schemas.microsoft.com/office/drawing/2014/main" id="{D23A1E4F-FF2C-934F-8C73-B78CD7F40A26}"/>
              </a:ext>
            </a:extLst>
          </p:cNvPr>
          <p:cNvPicPr>
            <a:picLocks noChangeAspect="1"/>
          </p:cNvPicPr>
          <p:nvPr/>
        </p:nvPicPr>
        <p:blipFill>
          <a:blip r:embed="rId20"/>
          <a:stretch>
            <a:fillRect/>
          </a:stretch>
        </p:blipFill>
        <p:spPr>
          <a:xfrm>
            <a:off x="3181713" y="5307786"/>
            <a:ext cx="242694" cy="241700"/>
          </a:xfrm>
          <a:prstGeom prst="rect">
            <a:avLst/>
          </a:prstGeom>
        </p:spPr>
      </p:pic>
      <p:pic>
        <p:nvPicPr>
          <p:cNvPr id="54" name="Picture 53">
            <a:hlinkClick r:id="rId21"/>
            <a:extLst>
              <a:ext uri="{FF2B5EF4-FFF2-40B4-BE49-F238E27FC236}">
                <a16:creationId xmlns:a16="http://schemas.microsoft.com/office/drawing/2014/main" id="{A9022627-BC30-2449-9A03-C0EBFD111B68}"/>
              </a:ext>
            </a:extLst>
          </p:cNvPr>
          <p:cNvPicPr>
            <a:picLocks noChangeAspect="1"/>
          </p:cNvPicPr>
          <p:nvPr/>
        </p:nvPicPr>
        <p:blipFill>
          <a:blip r:embed="rId22"/>
          <a:stretch>
            <a:fillRect/>
          </a:stretch>
        </p:blipFill>
        <p:spPr>
          <a:xfrm>
            <a:off x="1196816" y="5308855"/>
            <a:ext cx="242696" cy="241701"/>
          </a:xfrm>
          <a:prstGeom prst="rect">
            <a:avLst/>
          </a:prstGeom>
        </p:spPr>
      </p:pic>
      <p:pic>
        <p:nvPicPr>
          <p:cNvPr id="55" name="Picture 54">
            <a:hlinkClick r:id="rId23" action="ppaction://hlinksldjump"/>
            <a:extLst>
              <a:ext uri="{FF2B5EF4-FFF2-40B4-BE49-F238E27FC236}">
                <a16:creationId xmlns:a16="http://schemas.microsoft.com/office/drawing/2014/main" id="{5367C28B-99D0-8440-83FA-4C1C270892ED}"/>
              </a:ext>
            </a:extLst>
          </p:cNvPr>
          <p:cNvPicPr>
            <a:picLocks noChangeAspect="1"/>
          </p:cNvPicPr>
          <p:nvPr/>
        </p:nvPicPr>
        <p:blipFill>
          <a:blip r:embed="rId24"/>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A5F354F6-6373-634A-AE59-640F77517E0A}"/>
              </a:ext>
            </a:extLst>
          </p:cNvPr>
          <p:cNvPicPr>
            <a:picLocks noChangeAspect="1"/>
          </p:cNvPicPr>
          <p:nvPr/>
        </p:nvPicPr>
        <p:blipFill>
          <a:blip r:embed="rId25"/>
          <a:stretch>
            <a:fillRect/>
          </a:stretch>
        </p:blipFill>
        <p:spPr>
          <a:xfrm>
            <a:off x="1157163" y="3105046"/>
            <a:ext cx="339896" cy="339896"/>
          </a:xfrm>
          <a:prstGeom prst="rect">
            <a:avLst/>
          </a:prstGeom>
        </p:spPr>
      </p:pic>
      <p:sp>
        <p:nvSpPr>
          <p:cNvPr id="65" name="TextBox 64">
            <a:extLst>
              <a:ext uri="{FF2B5EF4-FFF2-40B4-BE49-F238E27FC236}">
                <a16:creationId xmlns:a16="http://schemas.microsoft.com/office/drawing/2014/main" id="{280D7ACD-9E0F-4041-A9B9-C7A0977E6481}"/>
              </a:ext>
            </a:extLst>
          </p:cNvPr>
          <p:cNvSpPr txBox="1"/>
          <p:nvPr/>
        </p:nvSpPr>
        <p:spPr>
          <a:xfrm>
            <a:off x="7527553" y="2353630"/>
            <a:ext cx="3964576" cy="738664"/>
          </a:xfrm>
          <a:prstGeom prst="rect">
            <a:avLst/>
          </a:prstGeom>
          <a:noFill/>
        </p:spPr>
        <p:txBody>
          <a:bodyPr wrap="square" rtlCol="0">
            <a:spAutoFit/>
          </a:bodyPr>
          <a:lstStyle/>
          <a:p>
            <a:r>
              <a:rPr lang="en-US" b="1" dirty="0"/>
              <a:t>Features:</a:t>
            </a:r>
          </a:p>
          <a:p>
            <a:r>
              <a:rPr lang="en-US" sz="1200" dirty="0"/>
              <a:t>- Quick PDF references for the field of quality information for improving your decision making</a:t>
            </a:r>
          </a:p>
        </p:txBody>
      </p:sp>
      <p:sp>
        <p:nvSpPr>
          <p:cNvPr id="3" name="TextBox 2">
            <a:extLst>
              <a:ext uri="{FF2B5EF4-FFF2-40B4-BE49-F238E27FC236}">
                <a16:creationId xmlns:a16="http://schemas.microsoft.com/office/drawing/2014/main" id="{B2118B9D-8DD2-DF45-95F6-BDAEF1D3F1A5}"/>
              </a:ext>
            </a:extLst>
          </p:cNvPr>
          <p:cNvSpPr txBox="1"/>
          <p:nvPr/>
        </p:nvSpPr>
        <p:spPr>
          <a:xfrm>
            <a:off x="7527553" y="1362477"/>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The reference info will link to files with the different reference material. Please let me know what format is best(pdf, </a:t>
            </a:r>
            <a:r>
              <a:rPr lang="en-US" sz="1200" dirty="0" err="1"/>
              <a:t>jpeg,png,ect</a:t>
            </a:r>
            <a:r>
              <a:rPr lang="en-US" sz="1200" dirty="0"/>
              <a:t>)</a:t>
            </a:r>
          </a:p>
        </p:txBody>
      </p:sp>
    </p:spTree>
    <p:extLst>
      <p:ext uri="{BB962C8B-B14F-4D97-AF65-F5344CB8AC3E}">
        <p14:creationId xmlns:p14="http://schemas.microsoft.com/office/powerpoint/2010/main" val="1977074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 &gt; Avalanche</a:t>
            </a:r>
            <a:r>
              <a:rPr lang="en-US" sz="3600" baseline="0" dirty="0"/>
              <a:t> Problems Info</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76849" y="2664476"/>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6" name="Picture 5">
            <a:extLst>
              <a:ext uri="{FF2B5EF4-FFF2-40B4-BE49-F238E27FC236}">
                <a16:creationId xmlns:a16="http://schemas.microsoft.com/office/drawing/2014/main" id="{6235BF64-6554-9E4E-A56E-80FE3B825DE2}"/>
              </a:ext>
            </a:extLst>
          </p:cNvPr>
          <p:cNvPicPr>
            <a:picLocks noChangeAspect="1"/>
          </p:cNvPicPr>
          <p:nvPr/>
        </p:nvPicPr>
        <p:blipFill>
          <a:blip r:embed="rId11"/>
          <a:stretch>
            <a:fillRect/>
          </a:stretch>
        </p:blipFill>
        <p:spPr>
          <a:xfrm>
            <a:off x="1168058" y="2998920"/>
            <a:ext cx="2252685" cy="2407561"/>
          </a:xfrm>
          <a:prstGeom prst="rect">
            <a:avLst/>
          </a:prstGeom>
        </p:spPr>
      </p:pic>
      <p:pic>
        <p:nvPicPr>
          <p:cNvPr id="9" name="Picture 8">
            <a:extLst>
              <a:ext uri="{FF2B5EF4-FFF2-40B4-BE49-F238E27FC236}">
                <a16:creationId xmlns:a16="http://schemas.microsoft.com/office/drawing/2014/main" id="{FAA597D8-B04B-C24E-8EE3-2C778A3C7477}"/>
              </a:ext>
            </a:extLst>
          </p:cNvPr>
          <p:cNvPicPr>
            <a:picLocks noChangeAspect="1"/>
          </p:cNvPicPr>
          <p:nvPr/>
        </p:nvPicPr>
        <p:blipFill>
          <a:blip r:embed="rId11"/>
          <a:stretch>
            <a:fillRect/>
          </a:stretch>
        </p:blipFill>
        <p:spPr>
          <a:xfrm>
            <a:off x="4447207" y="1133573"/>
            <a:ext cx="2225941" cy="2884251"/>
          </a:xfrm>
          <a:prstGeom prst="rect">
            <a:avLst/>
          </a:prstGeom>
        </p:spPr>
      </p:pic>
      <p:pic>
        <p:nvPicPr>
          <p:cNvPr id="11" name="Picture 10">
            <a:extLst>
              <a:ext uri="{FF2B5EF4-FFF2-40B4-BE49-F238E27FC236}">
                <a16:creationId xmlns:a16="http://schemas.microsoft.com/office/drawing/2014/main" id="{3875035D-78C9-F948-9CB3-D143161C70BF}"/>
              </a:ext>
            </a:extLst>
          </p:cNvPr>
          <p:cNvPicPr>
            <a:picLocks noChangeAspect="1"/>
          </p:cNvPicPr>
          <p:nvPr/>
        </p:nvPicPr>
        <p:blipFill>
          <a:blip r:embed="rId12"/>
          <a:stretch>
            <a:fillRect/>
          </a:stretch>
        </p:blipFill>
        <p:spPr>
          <a:xfrm>
            <a:off x="4447207" y="3631279"/>
            <a:ext cx="2233208" cy="2892805"/>
          </a:xfrm>
          <a:prstGeom prst="rect">
            <a:avLst/>
          </a:prstGeom>
        </p:spPr>
      </p:pic>
      <p:pic>
        <p:nvPicPr>
          <p:cNvPr id="29" name="Picture 28">
            <a:hlinkClick r:id="rId13" action="ppaction://hlinksldjump"/>
            <a:extLst>
              <a:ext uri="{FF2B5EF4-FFF2-40B4-BE49-F238E27FC236}">
                <a16:creationId xmlns:a16="http://schemas.microsoft.com/office/drawing/2014/main" id="{B12A733F-3B97-C246-8718-05A17B0C9619}"/>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30" name="Picture 29">
            <a:hlinkClick r:id="rId15"/>
            <a:extLst>
              <a:ext uri="{FF2B5EF4-FFF2-40B4-BE49-F238E27FC236}">
                <a16:creationId xmlns:a16="http://schemas.microsoft.com/office/drawing/2014/main" id="{77E4F18E-7A26-DF41-8DCB-EB0762CA13C7}"/>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31" name="Picture 30">
            <a:hlinkClick r:id="rId17"/>
            <a:extLst>
              <a:ext uri="{FF2B5EF4-FFF2-40B4-BE49-F238E27FC236}">
                <a16:creationId xmlns:a16="http://schemas.microsoft.com/office/drawing/2014/main" id="{77142F6B-2B0D-674B-9EEF-21F15669D0FF}"/>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52" name="Picture 51">
            <a:hlinkClick r:id="rId19" action="ppaction://hlinksldjump"/>
            <a:extLst>
              <a:ext uri="{FF2B5EF4-FFF2-40B4-BE49-F238E27FC236}">
                <a16:creationId xmlns:a16="http://schemas.microsoft.com/office/drawing/2014/main" id="{03E540EB-A9B3-5447-97A3-A16395899FBB}"/>
              </a:ext>
            </a:extLst>
          </p:cNvPr>
          <p:cNvPicPr>
            <a:picLocks noChangeAspect="1"/>
          </p:cNvPicPr>
          <p:nvPr/>
        </p:nvPicPr>
        <p:blipFill>
          <a:blip r:embed="rId20"/>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582FC657-D449-C048-BC57-355873C67123}"/>
              </a:ext>
            </a:extLst>
          </p:cNvPr>
          <p:cNvPicPr>
            <a:picLocks noChangeAspect="1"/>
          </p:cNvPicPr>
          <p:nvPr/>
        </p:nvPicPr>
        <p:blipFill>
          <a:blip r:embed="rId21"/>
          <a:stretch>
            <a:fillRect/>
          </a:stretch>
        </p:blipFill>
        <p:spPr>
          <a:xfrm>
            <a:off x="1148216" y="2642185"/>
            <a:ext cx="339896" cy="339896"/>
          </a:xfrm>
          <a:prstGeom prst="rect">
            <a:avLst/>
          </a:prstGeom>
        </p:spPr>
      </p:pic>
      <p:sp>
        <p:nvSpPr>
          <p:cNvPr id="2" name="TextBox 1">
            <a:extLst>
              <a:ext uri="{FF2B5EF4-FFF2-40B4-BE49-F238E27FC236}">
                <a16:creationId xmlns:a16="http://schemas.microsoft.com/office/drawing/2014/main" id="{36D90252-19B9-A547-97BF-0BFD86C00E98}"/>
              </a:ext>
            </a:extLst>
          </p:cNvPr>
          <p:cNvSpPr txBox="1"/>
          <p:nvPr/>
        </p:nvSpPr>
        <p:spPr>
          <a:xfrm>
            <a:off x="7529760" y="1109699"/>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14600768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 &gt; </a:t>
            </a:r>
            <a:r>
              <a:rPr lang="en-US" sz="4400" kern="1200" dirty="0">
                <a:solidFill>
                  <a:schemeClr val="tx1"/>
                </a:solidFill>
                <a:effectLst/>
                <a:latin typeface="+mj-lt"/>
                <a:ea typeface="+mj-ea"/>
                <a:cs typeface="+mj-cs"/>
              </a:rPr>
              <a:t>Avalanche Danger Scale</a:t>
            </a:r>
            <a:r>
              <a:rPr lang="en-US" sz="3600" dirty="0"/>
              <a:t> </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Danger Scale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76849" y="2614853"/>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29" name="Picture 28">
            <a:hlinkClick r:id="rId11" action="ppaction://hlinksldjump"/>
            <a:extLst>
              <a:ext uri="{FF2B5EF4-FFF2-40B4-BE49-F238E27FC236}">
                <a16:creationId xmlns:a16="http://schemas.microsoft.com/office/drawing/2014/main" id="{B601A8E0-735F-9743-B3C7-61F832B4155E}"/>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0" name="Picture 29">
            <a:hlinkClick r:id="rId13"/>
            <a:extLst>
              <a:ext uri="{FF2B5EF4-FFF2-40B4-BE49-F238E27FC236}">
                <a16:creationId xmlns:a16="http://schemas.microsoft.com/office/drawing/2014/main" id="{8477B8A5-5F51-1647-8FCB-E67413C62E08}"/>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31" name="Picture 30">
            <a:hlinkClick r:id="rId15"/>
            <a:extLst>
              <a:ext uri="{FF2B5EF4-FFF2-40B4-BE49-F238E27FC236}">
                <a16:creationId xmlns:a16="http://schemas.microsoft.com/office/drawing/2014/main" id="{4DFD7B14-8F88-2146-8171-7ECEB6959671}"/>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1BF1C101-D282-714E-92AB-54775DDC466C}"/>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C99143CD-09CC-AF4A-B19C-C9214847CA03}"/>
              </a:ext>
            </a:extLst>
          </p:cNvPr>
          <p:cNvPicPr>
            <a:picLocks noChangeAspect="1"/>
          </p:cNvPicPr>
          <p:nvPr/>
        </p:nvPicPr>
        <p:blipFill>
          <a:blip r:embed="rId19"/>
          <a:stretch>
            <a:fillRect/>
          </a:stretch>
        </p:blipFill>
        <p:spPr>
          <a:xfrm>
            <a:off x="1130876" y="2619874"/>
            <a:ext cx="339896" cy="339896"/>
          </a:xfrm>
          <a:prstGeom prst="rect">
            <a:avLst/>
          </a:prstGeom>
        </p:spPr>
      </p:pic>
      <p:pic>
        <p:nvPicPr>
          <p:cNvPr id="2" name="Picture 1">
            <a:extLst>
              <a:ext uri="{FF2B5EF4-FFF2-40B4-BE49-F238E27FC236}">
                <a16:creationId xmlns:a16="http://schemas.microsoft.com/office/drawing/2014/main" id="{3A839440-507F-8F49-A6CD-700B83F19031}"/>
              </a:ext>
            </a:extLst>
          </p:cNvPr>
          <p:cNvPicPr>
            <a:picLocks noChangeAspect="1"/>
          </p:cNvPicPr>
          <p:nvPr/>
        </p:nvPicPr>
        <p:blipFill>
          <a:blip r:embed="rId20"/>
          <a:stretch>
            <a:fillRect/>
          </a:stretch>
        </p:blipFill>
        <p:spPr>
          <a:xfrm>
            <a:off x="1138807" y="2929933"/>
            <a:ext cx="2301915" cy="2375271"/>
          </a:xfrm>
          <a:prstGeom prst="rect">
            <a:avLst/>
          </a:prstGeom>
        </p:spPr>
      </p:pic>
      <p:pic>
        <p:nvPicPr>
          <p:cNvPr id="53" name="Picture 52">
            <a:extLst>
              <a:ext uri="{FF2B5EF4-FFF2-40B4-BE49-F238E27FC236}">
                <a16:creationId xmlns:a16="http://schemas.microsoft.com/office/drawing/2014/main" id="{6661C723-324A-0D42-AAAF-F989E0F68DF1}"/>
              </a:ext>
            </a:extLst>
          </p:cNvPr>
          <p:cNvPicPr>
            <a:picLocks noChangeAspect="1"/>
          </p:cNvPicPr>
          <p:nvPr/>
        </p:nvPicPr>
        <p:blipFill>
          <a:blip r:embed="rId20"/>
          <a:stretch>
            <a:fillRect/>
          </a:stretch>
        </p:blipFill>
        <p:spPr>
          <a:xfrm>
            <a:off x="4127396" y="1474372"/>
            <a:ext cx="4979550" cy="4075114"/>
          </a:xfrm>
          <a:prstGeom prst="rect">
            <a:avLst/>
          </a:prstGeom>
        </p:spPr>
      </p:pic>
      <p:sp>
        <p:nvSpPr>
          <p:cNvPr id="3" name="TextBox 2">
            <a:extLst>
              <a:ext uri="{FF2B5EF4-FFF2-40B4-BE49-F238E27FC236}">
                <a16:creationId xmlns:a16="http://schemas.microsoft.com/office/drawing/2014/main" id="{1618ED56-0BB8-A748-A179-5888F2949271}"/>
              </a:ext>
            </a:extLst>
          </p:cNvPr>
          <p:cNvSpPr txBox="1"/>
          <p:nvPr/>
        </p:nvSpPr>
        <p:spPr>
          <a:xfrm>
            <a:off x="7527553" y="856574"/>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1706094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 &gt; </a:t>
            </a:r>
            <a:r>
              <a:rPr lang="en-US" sz="4400" kern="1200" dirty="0">
                <a:solidFill>
                  <a:schemeClr val="tx1"/>
                </a:solidFill>
                <a:effectLst/>
                <a:latin typeface="+mj-lt"/>
                <a:ea typeface="+mj-ea"/>
                <a:cs typeface="+mj-cs"/>
              </a:rPr>
              <a:t>Tendency for </a:t>
            </a:r>
            <a:r>
              <a:rPr lang="en-US" sz="4400" kern="1200" dirty="0" err="1">
                <a:solidFill>
                  <a:schemeClr val="tx1"/>
                </a:solidFill>
                <a:effectLst/>
                <a:latin typeface="+mj-lt"/>
                <a:ea typeface="+mj-ea"/>
                <a:cs typeface="+mj-cs"/>
              </a:rPr>
              <a:t>Fx</a:t>
            </a:r>
            <a:r>
              <a:rPr lang="en-US" sz="4400" kern="1200" dirty="0">
                <a:solidFill>
                  <a:schemeClr val="tx1"/>
                </a:solidFill>
                <a:effectLst/>
                <a:latin typeface="+mj-lt"/>
                <a:ea typeface="+mj-ea"/>
                <a:cs typeface="+mj-cs"/>
              </a:rPr>
              <a:t> in Field Tests</a:t>
            </a:r>
            <a:r>
              <a:rPr lang="en-US" sz="3600" dirty="0"/>
              <a:t> </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54632" y="2633073"/>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52" name="Picture 51">
            <a:hlinkClick r:id="rId11" action="ppaction://hlinksldjump"/>
            <a:extLst>
              <a:ext uri="{FF2B5EF4-FFF2-40B4-BE49-F238E27FC236}">
                <a16:creationId xmlns:a16="http://schemas.microsoft.com/office/drawing/2014/main" id="{841A3CCF-9DFA-F345-A5C8-924C11E834D1}"/>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66B30014-91E5-094D-A776-29E0B4E68AE1}"/>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D214A81C-F45B-CA47-996E-290E40C12857}"/>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5" name="Picture 54">
            <a:hlinkClick r:id="rId17" action="ppaction://hlinksldjump"/>
            <a:extLst>
              <a:ext uri="{FF2B5EF4-FFF2-40B4-BE49-F238E27FC236}">
                <a16:creationId xmlns:a16="http://schemas.microsoft.com/office/drawing/2014/main" id="{17F66650-1675-E74A-A9E5-9811B336FCD6}"/>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5" name="Picture 44">
            <a:extLst>
              <a:ext uri="{FF2B5EF4-FFF2-40B4-BE49-F238E27FC236}">
                <a16:creationId xmlns:a16="http://schemas.microsoft.com/office/drawing/2014/main" id="{20CE0FB7-69FE-2E40-9676-0838B5B86D44}"/>
              </a:ext>
            </a:extLst>
          </p:cNvPr>
          <p:cNvPicPr>
            <a:picLocks noChangeAspect="1"/>
          </p:cNvPicPr>
          <p:nvPr/>
        </p:nvPicPr>
        <p:blipFill>
          <a:blip r:embed="rId19"/>
          <a:stretch>
            <a:fillRect/>
          </a:stretch>
        </p:blipFill>
        <p:spPr>
          <a:xfrm>
            <a:off x="1140387" y="2619946"/>
            <a:ext cx="339896" cy="339896"/>
          </a:xfrm>
          <a:prstGeom prst="rect">
            <a:avLst/>
          </a:prstGeom>
        </p:spPr>
      </p:pic>
      <p:pic>
        <p:nvPicPr>
          <p:cNvPr id="2" name="Picture 1">
            <a:extLst>
              <a:ext uri="{FF2B5EF4-FFF2-40B4-BE49-F238E27FC236}">
                <a16:creationId xmlns:a16="http://schemas.microsoft.com/office/drawing/2014/main" id="{4BCD2BCA-30EA-3E49-B3C2-80E75664CF5C}"/>
              </a:ext>
            </a:extLst>
          </p:cNvPr>
          <p:cNvPicPr>
            <a:picLocks noChangeAspect="1"/>
          </p:cNvPicPr>
          <p:nvPr/>
        </p:nvPicPr>
        <p:blipFill>
          <a:blip r:embed="rId20"/>
          <a:stretch>
            <a:fillRect/>
          </a:stretch>
        </p:blipFill>
        <p:spPr>
          <a:xfrm>
            <a:off x="1177287" y="2948153"/>
            <a:ext cx="2252725" cy="2359633"/>
          </a:xfrm>
          <a:prstGeom prst="rect">
            <a:avLst/>
          </a:prstGeom>
        </p:spPr>
      </p:pic>
      <p:pic>
        <p:nvPicPr>
          <p:cNvPr id="3" name="Picture 2">
            <a:extLst>
              <a:ext uri="{FF2B5EF4-FFF2-40B4-BE49-F238E27FC236}">
                <a16:creationId xmlns:a16="http://schemas.microsoft.com/office/drawing/2014/main" id="{E42DE63E-C4C7-0842-8E58-F9E7C228C59F}"/>
              </a:ext>
            </a:extLst>
          </p:cNvPr>
          <p:cNvPicPr>
            <a:picLocks noChangeAspect="1"/>
          </p:cNvPicPr>
          <p:nvPr/>
        </p:nvPicPr>
        <p:blipFill>
          <a:blip r:embed="rId20"/>
          <a:stretch>
            <a:fillRect/>
          </a:stretch>
        </p:blipFill>
        <p:spPr>
          <a:xfrm>
            <a:off x="4252015" y="1472619"/>
            <a:ext cx="3175158" cy="4130566"/>
          </a:xfrm>
          <a:prstGeom prst="rect">
            <a:avLst/>
          </a:prstGeom>
        </p:spPr>
      </p:pic>
      <p:sp>
        <p:nvSpPr>
          <p:cNvPr id="4" name="TextBox 3">
            <a:extLst>
              <a:ext uri="{FF2B5EF4-FFF2-40B4-BE49-F238E27FC236}">
                <a16:creationId xmlns:a16="http://schemas.microsoft.com/office/drawing/2014/main" id="{31C5E59E-A3FD-0448-8114-0872332A280F}"/>
              </a:ext>
            </a:extLst>
          </p:cNvPr>
          <p:cNvSpPr txBox="1"/>
          <p:nvPr/>
        </p:nvSpPr>
        <p:spPr>
          <a:xfrm>
            <a:off x="7527553" y="1314975"/>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798830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 &gt; </a:t>
            </a:r>
            <a:r>
              <a:rPr lang="en-US" sz="4400" kern="1200" dirty="0">
                <a:solidFill>
                  <a:schemeClr val="tx1"/>
                </a:solidFill>
                <a:effectLst/>
                <a:latin typeface="+mj-lt"/>
                <a:ea typeface="+mj-ea"/>
                <a:cs typeface="+mj-cs"/>
              </a:rPr>
              <a:t>Structure of Avalanche Problem</a:t>
            </a:r>
            <a:r>
              <a:rPr lang="en-US" dirty="0"/>
              <a:t> </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505921" y="2634138"/>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53" name="Picture 52">
            <a:hlinkClick r:id="rId11" action="ppaction://hlinksldjump"/>
            <a:extLst>
              <a:ext uri="{FF2B5EF4-FFF2-40B4-BE49-F238E27FC236}">
                <a16:creationId xmlns:a16="http://schemas.microsoft.com/office/drawing/2014/main" id="{2ED40F20-76DE-4D49-A56D-B0A1CAB6BD53}"/>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DDFA3FCF-9F7E-B440-A7BD-7BAA6BD03F68}"/>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4BD89B74-1384-F940-93F6-392C6684E8D8}"/>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7" name="Picture 56">
            <a:hlinkClick r:id="rId17" action="ppaction://hlinksldjump"/>
            <a:extLst>
              <a:ext uri="{FF2B5EF4-FFF2-40B4-BE49-F238E27FC236}">
                <a16:creationId xmlns:a16="http://schemas.microsoft.com/office/drawing/2014/main" id="{0E5ABE21-BA68-034F-ADCC-9F32ECD85772}"/>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5" name="Picture 44">
            <a:extLst>
              <a:ext uri="{FF2B5EF4-FFF2-40B4-BE49-F238E27FC236}">
                <a16:creationId xmlns:a16="http://schemas.microsoft.com/office/drawing/2014/main" id="{798D67AC-2481-B044-B6F3-B7453966FAF0}"/>
              </a:ext>
            </a:extLst>
          </p:cNvPr>
          <p:cNvPicPr>
            <a:picLocks noChangeAspect="1"/>
          </p:cNvPicPr>
          <p:nvPr/>
        </p:nvPicPr>
        <p:blipFill>
          <a:blip r:embed="rId19"/>
          <a:stretch>
            <a:fillRect/>
          </a:stretch>
        </p:blipFill>
        <p:spPr>
          <a:xfrm>
            <a:off x="1177288" y="2650689"/>
            <a:ext cx="339896" cy="339896"/>
          </a:xfrm>
          <a:prstGeom prst="rect">
            <a:avLst/>
          </a:prstGeom>
        </p:spPr>
      </p:pic>
      <p:pic>
        <p:nvPicPr>
          <p:cNvPr id="2" name="Picture 1">
            <a:extLst>
              <a:ext uri="{FF2B5EF4-FFF2-40B4-BE49-F238E27FC236}">
                <a16:creationId xmlns:a16="http://schemas.microsoft.com/office/drawing/2014/main" id="{66A05508-50BF-EA43-BA3C-5F424FA0CF5E}"/>
              </a:ext>
            </a:extLst>
          </p:cNvPr>
          <p:cNvPicPr>
            <a:picLocks noChangeAspect="1"/>
          </p:cNvPicPr>
          <p:nvPr/>
        </p:nvPicPr>
        <p:blipFill>
          <a:blip r:embed="rId20"/>
          <a:stretch>
            <a:fillRect/>
          </a:stretch>
        </p:blipFill>
        <p:spPr>
          <a:xfrm>
            <a:off x="1154768" y="2958466"/>
            <a:ext cx="2239257" cy="1239012"/>
          </a:xfrm>
          <a:prstGeom prst="rect">
            <a:avLst/>
          </a:prstGeom>
        </p:spPr>
      </p:pic>
      <p:pic>
        <p:nvPicPr>
          <p:cNvPr id="3" name="Picture 2">
            <a:extLst>
              <a:ext uri="{FF2B5EF4-FFF2-40B4-BE49-F238E27FC236}">
                <a16:creationId xmlns:a16="http://schemas.microsoft.com/office/drawing/2014/main" id="{1A379A54-5B84-8E41-96C2-A3DA37408FC1}"/>
              </a:ext>
            </a:extLst>
          </p:cNvPr>
          <p:cNvPicPr>
            <a:picLocks noChangeAspect="1"/>
          </p:cNvPicPr>
          <p:nvPr/>
        </p:nvPicPr>
        <p:blipFill>
          <a:blip r:embed="rId20"/>
          <a:stretch>
            <a:fillRect/>
          </a:stretch>
        </p:blipFill>
        <p:spPr>
          <a:xfrm>
            <a:off x="4235075" y="2650689"/>
            <a:ext cx="4396795" cy="2432809"/>
          </a:xfrm>
          <a:prstGeom prst="rect">
            <a:avLst/>
          </a:prstGeom>
        </p:spPr>
      </p:pic>
      <p:sp>
        <p:nvSpPr>
          <p:cNvPr id="4" name="TextBox 3">
            <a:extLst>
              <a:ext uri="{FF2B5EF4-FFF2-40B4-BE49-F238E27FC236}">
                <a16:creationId xmlns:a16="http://schemas.microsoft.com/office/drawing/2014/main" id="{29930C8D-A208-5641-9902-53A5CC00A8B1}"/>
              </a:ext>
            </a:extLst>
          </p:cNvPr>
          <p:cNvSpPr txBox="1"/>
          <p:nvPr/>
        </p:nvSpPr>
        <p:spPr>
          <a:xfrm>
            <a:off x="7527553" y="922819"/>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1686512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r>
              <a:rPr lang="en-US" sz="3600" dirty="0"/>
              <a:t>Main Screen &gt; Toolbox Drop-Down Menu &gt; Reference Info &gt; </a:t>
            </a:r>
            <a:r>
              <a:rPr lang="en-US" sz="4400" kern="1200" dirty="0">
                <a:solidFill>
                  <a:schemeClr val="tx1"/>
                </a:solidFill>
                <a:effectLst/>
                <a:latin typeface="+mj-lt"/>
                <a:ea typeface="+mj-ea"/>
                <a:cs typeface="+mj-cs"/>
              </a:rPr>
              <a:t>Likelihood of Avalanches</a:t>
            </a:r>
            <a:r>
              <a:rPr lang="en-US" dirty="0"/>
              <a:t> </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76849" y="2633245"/>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29" name="Picture 28">
            <a:hlinkClick r:id="rId11" action="ppaction://hlinksldjump"/>
            <a:extLst>
              <a:ext uri="{FF2B5EF4-FFF2-40B4-BE49-F238E27FC236}">
                <a16:creationId xmlns:a16="http://schemas.microsoft.com/office/drawing/2014/main" id="{F1E48BE4-1923-C840-B04C-0AF4A3FFC17A}"/>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0" name="Picture 29">
            <a:hlinkClick r:id="rId13"/>
            <a:extLst>
              <a:ext uri="{FF2B5EF4-FFF2-40B4-BE49-F238E27FC236}">
                <a16:creationId xmlns:a16="http://schemas.microsoft.com/office/drawing/2014/main" id="{C79F89D4-F7B7-864A-AA61-EC38BF0C7B78}"/>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31" name="Picture 30">
            <a:hlinkClick r:id="rId15"/>
            <a:extLst>
              <a:ext uri="{FF2B5EF4-FFF2-40B4-BE49-F238E27FC236}">
                <a16:creationId xmlns:a16="http://schemas.microsoft.com/office/drawing/2014/main" id="{0F78E6C5-9BDA-944A-B5A9-F4D4B6A2935C}"/>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A7FC94A6-60FB-E34D-8475-A28DA9357876}"/>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B08C1D18-907C-FD40-B50B-2DDF93FC4AD3}"/>
              </a:ext>
            </a:extLst>
          </p:cNvPr>
          <p:cNvPicPr>
            <a:picLocks noChangeAspect="1"/>
          </p:cNvPicPr>
          <p:nvPr/>
        </p:nvPicPr>
        <p:blipFill>
          <a:blip r:embed="rId19"/>
          <a:stretch>
            <a:fillRect/>
          </a:stretch>
        </p:blipFill>
        <p:spPr>
          <a:xfrm>
            <a:off x="1130876" y="2643537"/>
            <a:ext cx="339896" cy="339896"/>
          </a:xfrm>
          <a:prstGeom prst="rect">
            <a:avLst/>
          </a:prstGeom>
        </p:spPr>
      </p:pic>
      <p:pic>
        <p:nvPicPr>
          <p:cNvPr id="2" name="Picture 1">
            <a:extLst>
              <a:ext uri="{FF2B5EF4-FFF2-40B4-BE49-F238E27FC236}">
                <a16:creationId xmlns:a16="http://schemas.microsoft.com/office/drawing/2014/main" id="{83963FDF-9636-B94B-8858-2FB78B2700A1}"/>
              </a:ext>
            </a:extLst>
          </p:cNvPr>
          <p:cNvPicPr>
            <a:picLocks noChangeAspect="1"/>
          </p:cNvPicPr>
          <p:nvPr/>
        </p:nvPicPr>
        <p:blipFill>
          <a:blip r:embed="rId20"/>
          <a:stretch>
            <a:fillRect/>
          </a:stretch>
        </p:blipFill>
        <p:spPr>
          <a:xfrm>
            <a:off x="1177288" y="2980868"/>
            <a:ext cx="2249205" cy="2326918"/>
          </a:xfrm>
          <a:prstGeom prst="rect">
            <a:avLst/>
          </a:prstGeom>
        </p:spPr>
      </p:pic>
      <p:pic>
        <p:nvPicPr>
          <p:cNvPr id="3" name="Picture 2">
            <a:extLst>
              <a:ext uri="{FF2B5EF4-FFF2-40B4-BE49-F238E27FC236}">
                <a16:creationId xmlns:a16="http://schemas.microsoft.com/office/drawing/2014/main" id="{4F425405-FBC9-5B42-9CFA-680D81D30BB9}"/>
              </a:ext>
            </a:extLst>
          </p:cNvPr>
          <p:cNvPicPr>
            <a:picLocks noChangeAspect="1"/>
          </p:cNvPicPr>
          <p:nvPr/>
        </p:nvPicPr>
        <p:blipFill>
          <a:blip r:embed="rId20"/>
          <a:stretch>
            <a:fillRect/>
          </a:stretch>
        </p:blipFill>
        <p:spPr>
          <a:xfrm>
            <a:off x="4019339" y="2342652"/>
            <a:ext cx="3212450" cy="2218909"/>
          </a:xfrm>
          <a:prstGeom prst="rect">
            <a:avLst/>
          </a:prstGeom>
        </p:spPr>
      </p:pic>
      <p:sp>
        <p:nvSpPr>
          <p:cNvPr id="4" name="TextBox 3">
            <a:extLst>
              <a:ext uri="{FF2B5EF4-FFF2-40B4-BE49-F238E27FC236}">
                <a16:creationId xmlns:a16="http://schemas.microsoft.com/office/drawing/2014/main" id="{DF5435FD-96BA-7144-BE1F-C53E6AC4B3F7}"/>
              </a:ext>
            </a:extLst>
          </p:cNvPr>
          <p:cNvSpPr txBox="1"/>
          <p:nvPr/>
        </p:nvSpPr>
        <p:spPr>
          <a:xfrm>
            <a:off x="7527553" y="1086706"/>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2896774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pPr rtl="0" eaLnBrk="1" latinLnBrk="0" hangingPunct="1"/>
            <a:r>
              <a:rPr lang="en-US" sz="3600" dirty="0"/>
              <a:t>Main Screen &gt; Toolbox Drop-Down Menu &gt; Reference Info &gt; </a:t>
            </a:r>
            <a:r>
              <a:rPr lang="en-US" sz="4400" kern="1200" dirty="0">
                <a:solidFill>
                  <a:schemeClr val="tx1"/>
                </a:solidFill>
                <a:effectLst/>
                <a:latin typeface="+mj-lt"/>
                <a:ea typeface="+mj-ea"/>
                <a:cs typeface="+mj-cs"/>
              </a:rPr>
              <a:t>Distractive Size Class System</a:t>
            </a:r>
            <a:endParaRPr lang="en-US" dirty="0">
              <a:effectLst/>
            </a:endParaRP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9"/>
            <a:ext cx="2259846" cy="3254841"/>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54632" y="2612175"/>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29" name="Picture 28">
            <a:hlinkClick r:id="rId11" action="ppaction://hlinksldjump"/>
            <a:extLst>
              <a:ext uri="{FF2B5EF4-FFF2-40B4-BE49-F238E27FC236}">
                <a16:creationId xmlns:a16="http://schemas.microsoft.com/office/drawing/2014/main" id="{DF8A1E16-8442-CE4C-80F0-4DD85BB1D480}"/>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0" name="Picture 29">
            <a:hlinkClick r:id="rId13"/>
            <a:extLst>
              <a:ext uri="{FF2B5EF4-FFF2-40B4-BE49-F238E27FC236}">
                <a16:creationId xmlns:a16="http://schemas.microsoft.com/office/drawing/2014/main" id="{FE759B82-CBB8-3B41-AE7D-0C4A289BB17F}"/>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31" name="Picture 30">
            <a:hlinkClick r:id="rId15"/>
            <a:extLst>
              <a:ext uri="{FF2B5EF4-FFF2-40B4-BE49-F238E27FC236}">
                <a16:creationId xmlns:a16="http://schemas.microsoft.com/office/drawing/2014/main" id="{4902FBC9-F76C-F249-86ED-90EBB6BF7254}"/>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69B887BD-00C5-9345-8805-44122765D38D}"/>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17799C19-6671-7547-BF00-679BA15D55FD}"/>
              </a:ext>
            </a:extLst>
          </p:cNvPr>
          <p:cNvPicPr>
            <a:picLocks noChangeAspect="1"/>
          </p:cNvPicPr>
          <p:nvPr/>
        </p:nvPicPr>
        <p:blipFill>
          <a:blip r:embed="rId19"/>
          <a:stretch>
            <a:fillRect/>
          </a:stretch>
        </p:blipFill>
        <p:spPr>
          <a:xfrm>
            <a:off x="1125999" y="2615757"/>
            <a:ext cx="339896" cy="339896"/>
          </a:xfrm>
          <a:prstGeom prst="rect">
            <a:avLst/>
          </a:prstGeom>
        </p:spPr>
      </p:pic>
      <p:pic>
        <p:nvPicPr>
          <p:cNvPr id="2" name="Picture 1">
            <a:extLst>
              <a:ext uri="{FF2B5EF4-FFF2-40B4-BE49-F238E27FC236}">
                <a16:creationId xmlns:a16="http://schemas.microsoft.com/office/drawing/2014/main" id="{848F739B-68B8-F749-A828-ABA7908DCF47}"/>
              </a:ext>
            </a:extLst>
          </p:cNvPr>
          <p:cNvPicPr>
            <a:picLocks noChangeAspect="1"/>
          </p:cNvPicPr>
          <p:nvPr/>
        </p:nvPicPr>
        <p:blipFill>
          <a:blip r:embed="rId20"/>
          <a:stretch>
            <a:fillRect/>
          </a:stretch>
        </p:blipFill>
        <p:spPr>
          <a:xfrm>
            <a:off x="1145842" y="2957030"/>
            <a:ext cx="2147950" cy="998343"/>
          </a:xfrm>
          <a:prstGeom prst="rect">
            <a:avLst/>
          </a:prstGeom>
        </p:spPr>
      </p:pic>
      <p:pic>
        <p:nvPicPr>
          <p:cNvPr id="3" name="Picture 2">
            <a:extLst>
              <a:ext uri="{FF2B5EF4-FFF2-40B4-BE49-F238E27FC236}">
                <a16:creationId xmlns:a16="http://schemas.microsoft.com/office/drawing/2014/main" id="{A8F39C90-C9E2-5E47-A6DA-309C2212E352}"/>
              </a:ext>
            </a:extLst>
          </p:cNvPr>
          <p:cNvPicPr>
            <a:picLocks noChangeAspect="1"/>
          </p:cNvPicPr>
          <p:nvPr/>
        </p:nvPicPr>
        <p:blipFill>
          <a:blip r:embed="rId20"/>
          <a:stretch>
            <a:fillRect/>
          </a:stretch>
        </p:blipFill>
        <p:spPr>
          <a:xfrm>
            <a:off x="3911560" y="2884134"/>
            <a:ext cx="4799606" cy="2230803"/>
          </a:xfrm>
          <a:prstGeom prst="rect">
            <a:avLst/>
          </a:prstGeom>
        </p:spPr>
      </p:pic>
      <p:sp>
        <p:nvSpPr>
          <p:cNvPr id="4" name="TextBox 3">
            <a:extLst>
              <a:ext uri="{FF2B5EF4-FFF2-40B4-BE49-F238E27FC236}">
                <a16:creationId xmlns:a16="http://schemas.microsoft.com/office/drawing/2014/main" id="{FBD6566B-396B-4249-99BB-B439043B8830}"/>
              </a:ext>
            </a:extLst>
          </p:cNvPr>
          <p:cNvSpPr txBox="1"/>
          <p:nvPr/>
        </p:nvSpPr>
        <p:spPr>
          <a:xfrm>
            <a:off x="7527553" y="1387443"/>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3583240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0" y="228025"/>
            <a:ext cx="12192000" cy="756838"/>
          </a:xfrm>
        </p:spPr>
        <p:txBody>
          <a:bodyPr>
            <a:noAutofit/>
          </a:bodyPr>
          <a:lstStyle/>
          <a:p>
            <a:pPr rtl="0" eaLnBrk="1" latinLnBrk="0" hangingPunct="1"/>
            <a:r>
              <a:rPr lang="en-US" sz="3600" dirty="0"/>
              <a:t>Main Screen &gt; Toolbox Drop-Down Menu &gt; Reference Info &gt; </a:t>
            </a:r>
            <a:r>
              <a:rPr lang="en-US" sz="4400" kern="1200" dirty="0">
                <a:solidFill>
                  <a:schemeClr val="tx1"/>
                </a:solidFill>
                <a:effectLst/>
                <a:latin typeface="+mj-lt"/>
                <a:ea typeface="+mj-ea"/>
                <a:cs typeface="+mj-cs"/>
              </a:rPr>
              <a:t>Yellow Flag Info</a:t>
            </a:r>
            <a:r>
              <a:rPr lang="en-US" dirty="0"/>
              <a:t> </a:t>
            </a:r>
            <a:endParaRPr lang="en-US" dirty="0">
              <a:effectLst/>
            </a:endParaRP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54645" y="2628426"/>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i="1" dirty="0">
                <a:solidFill>
                  <a:schemeClr val="tx1">
                    <a:lumMod val="75000"/>
                    <a:lumOff val="25000"/>
                  </a:schemeClr>
                </a:solidFill>
              </a:rPr>
              <a:t>Reference Information</a:t>
            </a:r>
          </a:p>
        </p:txBody>
      </p:sp>
      <p:pic>
        <p:nvPicPr>
          <p:cNvPr id="29" name="Picture 28">
            <a:hlinkClick r:id="rId11" action="ppaction://hlinksldjump"/>
            <a:extLst>
              <a:ext uri="{FF2B5EF4-FFF2-40B4-BE49-F238E27FC236}">
                <a16:creationId xmlns:a16="http://schemas.microsoft.com/office/drawing/2014/main" id="{5A9528C0-61C2-5B4C-A449-DF08F68AD729}"/>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30" name="Picture 29">
            <a:hlinkClick r:id="rId13"/>
            <a:extLst>
              <a:ext uri="{FF2B5EF4-FFF2-40B4-BE49-F238E27FC236}">
                <a16:creationId xmlns:a16="http://schemas.microsoft.com/office/drawing/2014/main" id="{2A3FCBBA-C82E-8C41-88E9-4C5779DB8F2A}"/>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31" name="Picture 30">
            <a:hlinkClick r:id="rId15"/>
            <a:extLst>
              <a:ext uri="{FF2B5EF4-FFF2-40B4-BE49-F238E27FC236}">
                <a16:creationId xmlns:a16="http://schemas.microsoft.com/office/drawing/2014/main" id="{24E4A370-DE7A-D447-9678-C4BBD6473FDF}"/>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2" name="Picture 51">
            <a:hlinkClick r:id="rId17" action="ppaction://hlinksldjump"/>
            <a:extLst>
              <a:ext uri="{FF2B5EF4-FFF2-40B4-BE49-F238E27FC236}">
                <a16:creationId xmlns:a16="http://schemas.microsoft.com/office/drawing/2014/main" id="{1E15F367-8040-7247-8FE9-BBA7674785D6}"/>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9" name="Picture 48">
            <a:extLst>
              <a:ext uri="{FF2B5EF4-FFF2-40B4-BE49-F238E27FC236}">
                <a16:creationId xmlns:a16="http://schemas.microsoft.com/office/drawing/2014/main" id="{8DA9A02F-0149-904C-AB7F-8E2D1B0B5EE9}"/>
              </a:ext>
            </a:extLst>
          </p:cNvPr>
          <p:cNvPicPr>
            <a:picLocks noChangeAspect="1"/>
          </p:cNvPicPr>
          <p:nvPr/>
        </p:nvPicPr>
        <p:blipFill>
          <a:blip r:embed="rId19"/>
          <a:stretch>
            <a:fillRect/>
          </a:stretch>
        </p:blipFill>
        <p:spPr>
          <a:xfrm>
            <a:off x="1126012" y="2626382"/>
            <a:ext cx="339896" cy="422211"/>
          </a:xfrm>
          <a:prstGeom prst="rect">
            <a:avLst/>
          </a:prstGeom>
        </p:spPr>
      </p:pic>
      <p:pic>
        <p:nvPicPr>
          <p:cNvPr id="2" name="Picture 1">
            <a:extLst>
              <a:ext uri="{FF2B5EF4-FFF2-40B4-BE49-F238E27FC236}">
                <a16:creationId xmlns:a16="http://schemas.microsoft.com/office/drawing/2014/main" id="{D2B3A178-9741-AA48-9E52-880DF9D1A0C5}"/>
              </a:ext>
            </a:extLst>
          </p:cNvPr>
          <p:cNvPicPr>
            <a:picLocks noChangeAspect="1"/>
          </p:cNvPicPr>
          <p:nvPr/>
        </p:nvPicPr>
        <p:blipFill>
          <a:blip r:embed="rId20"/>
          <a:stretch>
            <a:fillRect/>
          </a:stretch>
        </p:blipFill>
        <p:spPr>
          <a:xfrm>
            <a:off x="4305860" y="1611086"/>
            <a:ext cx="2428875" cy="4020207"/>
          </a:xfrm>
          <a:prstGeom prst="rect">
            <a:avLst/>
          </a:prstGeom>
        </p:spPr>
      </p:pic>
      <p:pic>
        <p:nvPicPr>
          <p:cNvPr id="3" name="Picture 2">
            <a:extLst>
              <a:ext uri="{FF2B5EF4-FFF2-40B4-BE49-F238E27FC236}">
                <a16:creationId xmlns:a16="http://schemas.microsoft.com/office/drawing/2014/main" id="{EFB26413-0A51-5D47-816A-C376014A3D0D}"/>
              </a:ext>
            </a:extLst>
          </p:cNvPr>
          <p:cNvPicPr>
            <a:picLocks noChangeAspect="1"/>
          </p:cNvPicPr>
          <p:nvPr/>
        </p:nvPicPr>
        <p:blipFill>
          <a:blip r:embed="rId20"/>
          <a:stretch>
            <a:fillRect/>
          </a:stretch>
        </p:blipFill>
        <p:spPr>
          <a:xfrm>
            <a:off x="1123417" y="2946728"/>
            <a:ext cx="2297326" cy="2390495"/>
          </a:xfrm>
          <a:prstGeom prst="rect">
            <a:avLst/>
          </a:prstGeom>
        </p:spPr>
      </p:pic>
      <p:sp>
        <p:nvSpPr>
          <p:cNvPr id="4" name="TextBox 3">
            <a:extLst>
              <a:ext uri="{FF2B5EF4-FFF2-40B4-BE49-F238E27FC236}">
                <a16:creationId xmlns:a16="http://schemas.microsoft.com/office/drawing/2014/main" id="{AD586B3D-5F39-3740-AA78-45F2911E417A}"/>
              </a:ext>
            </a:extLst>
          </p:cNvPr>
          <p:cNvSpPr txBox="1"/>
          <p:nvPr/>
        </p:nvSpPr>
        <p:spPr>
          <a:xfrm>
            <a:off x="7527553" y="1401699"/>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131921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9962147" cy="1143000"/>
          </a:xfrm>
        </p:spPr>
        <p:txBody>
          <a:bodyPr>
            <a:noAutofit/>
          </a:bodyPr>
          <a:lstStyle/>
          <a:p>
            <a:r>
              <a:rPr lang="en-US" sz="3600" dirty="0"/>
              <a:t>Main Screen &gt; </a:t>
            </a:r>
            <a:r>
              <a:rPr lang="en-US" sz="3600" b="1" dirty="0"/>
              <a:t>Record Data Drop-down 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Main Menu</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FFC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Record Data</a:t>
            </a:r>
          </a:p>
        </p:txBody>
      </p:sp>
      <p:sp>
        <p:nvSpPr>
          <p:cNvPr id="59" name="TextBox 58">
            <a:hlinkClick r:id="rId12" action="ppaction://hlinksldjump"/>
            <a:extLst>
              <a:ext uri="{FF2B5EF4-FFF2-40B4-BE49-F238E27FC236}">
                <a16:creationId xmlns:a16="http://schemas.microsoft.com/office/drawing/2014/main" id="{BC1EDAD7-3B06-2C4B-B5FD-ECDB2C32887E}"/>
              </a:ext>
            </a:extLst>
          </p:cNvPr>
          <p:cNvSpPr txBox="1"/>
          <p:nvPr/>
        </p:nvSpPr>
        <p:spPr>
          <a:xfrm>
            <a:off x="1491771" y="339781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Snow Observation</a:t>
            </a:r>
          </a:p>
        </p:txBody>
      </p:sp>
      <p:sp>
        <p:nvSpPr>
          <p:cNvPr id="60" name="TextBox 59">
            <a:hlinkClick r:id="rId13" action="ppaction://hlinksldjump"/>
            <a:extLst>
              <a:ext uri="{FF2B5EF4-FFF2-40B4-BE49-F238E27FC236}">
                <a16:creationId xmlns:a16="http://schemas.microsoft.com/office/drawing/2014/main" id="{651E85B9-89BB-E34D-9410-0606226C17FD}"/>
              </a:ext>
            </a:extLst>
          </p:cNvPr>
          <p:cNvSpPr txBox="1"/>
          <p:nvPr/>
        </p:nvSpPr>
        <p:spPr>
          <a:xfrm>
            <a:off x="1491771" y="369921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Weather Observation</a:t>
            </a:r>
          </a:p>
        </p:txBody>
      </p:sp>
      <p:sp>
        <p:nvSpPr>
          <p:cNvPr id="61" name="TextBox 60">
            <a:hlinkClick r:id="rId14" action="ppaction://hlinksldjump"/>
            <a:extLst>
              <a:ext uri="{FF2B5EF4-FFF2-40B4-BE49-F238E27FC236}">
                <a16:creationId xmlns:a16="http://schemas.microsoft.com/office/drawing/2014/main" id="{F5447C94-84E8-9E4F-9633-07700F1C7A1D}"/>
              </a:ext>
            </a:extLst>
          </p:cNvPr>
          <p:cNvSpPr txBox="1"/>
          <p:nvPr/>
        </p:nvSpPr>
        <p:spPr>
          <a:xfrm>
            <a:off x="1491771" y="400593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Avalanche Observation</a:t>
            </a:r>
          </a:p>
        </p:txBody>
      </p:sp>
      <p:sp>
        <p:nvSpPr>
          <p:cNvPr id="63" name="TextBox 62">
            <a:hlinkClick r:id="rId15" action="ppaction://hlinksldjump"/>
            <a:extLst>
              <a:ext uri="{FF2B5EF4-FFF2-40B4-BE49-F238E27FC236}">
                <a16:creationId xmlns:a16="http://schemas.microsoft.com/office/drawing/2014/main" id="{72BB2E87-7DA5-C948-921D-D4B8D870CD88}"/>
              </a:ext>
            </a:extLst>
          </p:cNvPr>
          <p:cNvSpPr txBox="1"/>
          <p:nvPr/>
        </p:nvSpPr>
        <p:spPr>
          <a:xfrm>
            <a:off x="1491771" y="4315529"/>
            <a:ext cx="1953164" cy="307777"/>
          </a:xfrm>
          <a:prstGeom prst="rect">
            <a:avLst/>
          </a:prstGeom>
          <a:solidFill>
            <a:srgbClr val="009193">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Data</a:t>
            </a:r>
          </a:p>
        </p:txBody>
      </p:sp>
      <p:pic>
        <p:nvPicPr>
          <p:cNvPr id="68" name="Picture 67">
            <a:hlinkClick r:id="rId16" action="ppaction://hlinksldjump"/>
            <a:extLst>
              <a:ext uri="{FF2B5EF4-FFF2-40B4-BE49-F238E27FC236}">
                <a16:creationId xmlns:a16="http://schemas.microsoft.com/office/drawing/2014/main" id="{F922ACA1-AFFD-024A-A0DD-2BF248808348}"/>
              </a:ext>
            </a:extLst>
          </p:cNvPr>
          <p:cNvPicPr>
            <a:picLocks noChangeAspect="1"/>
          </p:cNvPicPr>
          <p:nvPr/>
        </p:nvPicPr>
        <p:blipFill>
          <a:blip r:embed="rId17"/>
          <a:stretch>
            <a:fillRect/>
          </a:stretch>
        </p:blipFill>
        <p:spPr>
          <a:xfrm>
            <a:off x="3176039" y="2342652"/>
            <a:ext cx="256413" cy="255362"/>
          </a:xfrm>
          <a:prstGeom prst="rect">
            <a:avLst/>
          </a:prstGeom>
        </p:spPr>
      </p:pic>
      <p:pic>
        <p:nvPicPr>
          <p:cNvPr id="69" name="Picture 68">
            <a:hlinkClick r:id="rId18"/>
            <a:extLst>
              <a:ext uri="{FF2B5EF4-FFF2-40B4-BE49-F238E27FC236}">
                <a16:creationId xmlns:a16="http://schemas.microsoft.com/office/drawing/2014/main" id="{F66FB786-83FB-9246-9C72-DE231C11DA0B}"/>
              </a:ext>
            </a:extLst>
          </p:cNvPr>
          <p:cNvPicPr>
            <a:picLocks noChangeAspect="1"/>
          </p:cNvPicPr>
          <p:nvPr/>
        </p:nvPicPr>
        <p:blipFill>
          <a:blip r:embed="rId19"/>
          <a:stretch>
            <a:fillRect/>
          </a:stretch>
        </p:blipFill>
        <p:spPr>
          <a:xfrm>
            <a:off x="3181713" y="5307786"/>
            <a:ext cx="242694" cy="241700"/>
          </a:xfrm>
          <a:prstGeom prst="rect">
            <a:avLst/>
          </a:prstGeom>
        </p:spPr>
      </p:pic>
      <p:pic>
        <p:nvPicPr>
          <p:cNvPr id="70" name="Picture 69">
            <a:hlinkClick r:id="rId20"/>
            <a:extLst>
              <a:ext uri="{FF2B5EF4-FFF2-40B4-BE49-F238E27FC236}">
                <a16:creationId xmlns:a16="http://schemas.microsoft.com/office/drawing/2014/main" id="{ACCCAE76-5439-8E48-B533-662F2E57DD19}"/>
              </a:ext>
            </a:extLst>
          </p:cNvPr>
          <p:cNvPicPr>
            <a:picLocks noChangeAspect="1"/>
          </p:cNvPicPr>
          <p:nvPr/>
        </p:nvPicPr>
        <p:blipFill>
          <a:blip r:embed="rId21"/>
          <a:stretch>
            <a:fillRect/>
          </a:stretch>
        </p:blipFill>
        <p:spPr>
          <a:xfrm>
            <a:off x="1196816" y="5308855"/>
            <a:ext cx="242696" cy="241701"/>
          </a:xfrm>
          <a:prstGeom prst="rect">
            <a:avLst/>
          </a:prstGeom>
        </p:spPr>
      </p:pic>
      <p:pic>
        <p:nvPicPr>
          <p:cNvPr id="71" name="Picture 70">
            <a:hlinkClick r:id="rId22" action="ppaction://hlinksldjump"/>
            <a:extLst>
              <a:ext uri="{FF2B5EF4-FFF2-40B4-BE49-F238E27FC236}">
                <a16:creationId xmlns:a16="http://schemas.microsoft.com/office/drawing/2014/main" id="{D4057BBC-91E9-1148-9117-F114D39D9030}"/>
              </a:ext>
            </a:extLst>
          </p:cNvPr>
          <p:cNvPicPr>
            <a:picLocks noChangeAspect="1"/>
          </p:cNvPicPr>
          <p:nvPr/>
        </p:nvPicPr>
        <p:blipFill>
          <a:blip r:embed="rId23"/>
          <a:stretch>
            <a:fillRect/>
          </a:stretch>
        </p:blipFill>
        <p:spPr>
          <a:xfrm>
            <a:off x="1199590" y="2344017"/>
            <a:ext cx="255042" cy="253997"/>
          </a:xfrm>
          <a:prstGeom prst="rect">
            <a:avLst/>
          </a:prstGeom>
        </p:spPr>
      </p:pic>
      <p:pic>
        <p:nvPicPr>
          <p:cNvPr id="30" name="Picture 29">
            <a:extLst>
              <a:ext uri="{FF2B5EF4-FFF2-40B4-BE49-F238E27FC236}">
                <a16:creationId xmlns:a16="http://schemas.microsoft.com/office/drawing/2014/main" id="{6A17088A-5B5F-7D4B-A1B1-BA2291F472C1}"/>
              </a:ext>
            </a:extLst>
          </p:cNvPr>
          <p:cNvPicPr>
            <a:picLocks noChangeAspect="1"/>
          </p:cNvPicPr>
          <p:nvPr/>
        </p:nvPicPr>
        <p:blipFill>
          <a:blip r:embed="rId24"/>
          <a:stretch>
            <a:fillRect/>
          </a:stretch>
        </p:blipFill>
        <p:spPr>
          <a:xfrm>
            <a:off x="1147582" y="3083701"/>
            <a:ext cx="335810" cy="335810"/>
          </a:xfrm>
          <a:prstGeom prst="rect">
            <a:avLst/>
          </a:prstGeom>
        </p:spPr>
      </p:pic>
      <p:sp>
        <p:nvSpPr>
          <p:cNvPr id="49" name="TextBox 48">
            <a:hlinkClick r:id="rId25" action="ppaction://hlinksldjump"/>
            <a:extLst>
              <a:ext uri="{FF2B5EF4-FFF2-40B4-BE49-F238E27FC236}">
                <a16:creationId xmlns:a16="http://schemas.microsoft.com/office/drawing/2014/main" id="{AA04412F-63C6-3043-BA1D-16D91B10A21D}"/>
              </a:ext>
            </a:extLst>
          </p:cNvPr>
          <p:cNvSpPr txBox="1"/>
          <p:nvPr/>
        </p:nvSpPr>
        <p:spPr>
          <a:xfrm>
            <a:off x="1496704" y="4614807"/>
            <a:ext cx="1953164" cy="307777"/>
          </a:xfrm>
          <a:prstGeom prst="rect">
            <a:avLst/>
          </a:prstGeom>
          <a:solidFill>
            <a:srgbClr val="FF000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Share Data</a:t>
            </a:r>
          </a:p>
        </p:txBody>
      </p:sp>
      <p:sp>
        <p:nvSpPr>
          <p:cNvPr id="50" name="TextBox 49">
            <a:hlinkClick r:id="rId26" action="ppaction://hlinksldjump"/>
            <a:extLst>
              <a:ext uri="{FF2B5EF4-FFF2-40B4-BE49-F238E27FC236}">
                <a16:creationId xmlns:a16="http://schemas.microsoft.com/office/drawing/2014/main" id="{E2E1BCFE-1E8A-FA43-8FEB-31DFC9E4EA34}"/>
              </a:ext>
            </a:extLst>
          </p:cNvPr>
          <p:cNvSpPr txBox="1"/>
          <p:nvPr/>
        </p:nvSpPr>
        <p:spPr>
          <a:xfrm>
            <a:off x="1491771" y="4918339"/>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pic>
        <p:nvPicPr>
          <p:cNvPr id="53" name="Picture 52">
            <a:extLst>
              <a:ext uri="{FF2B5EF4-FFF2-40B4-BE49-F238E27FC236}">
                <a16:creationId xmlns:a16="http://schemas.microsoft.com/office/drawing/2014/main" id="{0EC4FF33-03F9-CF42-B46D-D1FEC47137AB}"/>
              </a:ext>
            </a:extLst>
          </p:cNvPr>
          <p:cNvPicPr>
            <a:picLocks noChangeAspect="1"/>
          </p:cNvPicPr>
          <p:nvPr/>
        </p:nvPicPr>
        <p:blipFill>
          <a:blip r:embed="rId27"/>
          <a:stretch>
            <a:fillRect/>
          </a:stretch>
        </p:blipFill>
        <p:spPr>
          <a:xfrm>
            <a:off x="1164411" y="4630562"/>
            <a:ext cx="339896" cy="339896"/>
          </a:xfrm>
          <a:prstGeom prst="rect">
            <a:avLst/>
          </a:prstGeom>
        </p:spPr>
      </p:pic>
      <p:pic>
        <p:nvPicPr>
          <p:cNvPr id="55" name="Picture 54">
            <a:extLst>
              <a:ext uri="{FF2B5EF4-FFF2-40B4-BE49-F238E27FC236}">
                <a16:creationId xmlns:a16="http://schemas.microsoft.com/office/drawing/2014/main" id="{FB21F870-A7A2-A943-A219-31189AA79D69}"/>
              </a:ext>
            </a:extLst>
          </p:cNvPr>
          <p:cNvPicPr>
            <a:picLocks noChangeAspect="1"/>
          </p:cNvPicPr>
          <p:nvPr/>
        </p:nvPicPr>
        <p:blipFill>
          <a:blip r:embed="rId28"/>
          <a:stretch>
            <a:fillRect/>
          </a:stretch>
        </p:blipFill>
        <p:spPr>
          <a:xfrm>
            <a:off x="1160945" y="4930334"/>
            <a:ext cx="339896" cy="339896"/>
          </a:xfrm>
          <a:prstGeom prst="rect">
            <a:avLst/>
          </a:prstGeom>
        </p:spPr>
      </p:pic>
      <p:pic>
        <p:nvPicPr>
          <p:cNvPr id="56" name="Picture 55">
            <a:extLst>
              <a:ext uri="{FF2B5EF4-FFF2-40B4-BE49-F238E27FC236}">
                <a16:creationId xmlns:a16="http://schemas.microsoft.com/office/drawing/2014/main" id="{0D87ACC7-4D16-A448-A081-0062712451C3}"/>
              </a:ext>
            </a:extLst>
          </p:cNvPr>
          <p:cNvPicPr>
            <a:picLocks noChangeAspect="1"/>
          </p:cNvPicPr>
          <p:nvPr/>
        </p:nvPicPr>
        <p:blipFill>
          <a:blip r:embed="rId29"/>
          <a:stretch>
            <a:fillRect/>
          </a:stretch>
        </p:blipFill>
        <p:spPr>
          <a:xfrm>
            <a:off x="1174772" y="4312331"/>
            <a:ext cx="307777" cy="307777"/>
          </a:xfrm>
          <a:prstGeom prst="rect">
            <a:avLst/>
          </a:prstGeom>
        </p:spPr>
      </p:pic>
      <p:sp>
        <p:nvSpPr>
          <p:cNvPr id="57" name="TextBox 56">
            <a:extLst>
              <a:ext uri="{FF2B5EF4-FFF2-40B4-BE49-F238E27FC236}">
                <a16:creationId xmlns:a16="http://schemas.microsoft.com/office/drawing/2014/main" id="{C84C7895-75A1-AE47-B2C9-19DFF1E6720E}"/>
              </a:ext>
            </a:extLst>
          </p:cNvPr>
          <p:cNvSpPr txBox="1"/>
          <p:nvPr/>
        </p:nvSpPr>
        <p:spPr>
          <a:xfrm>
            <a:off x="5204853" y="3057793"/>
            <a:ext cx="4408714" cy="830997"/>
          </a:xfrm>
          <a:prstGeom prst="rect">
            <a:avLst/>
          </a:prstGeom>
          <a:noFill/>
        </p:spPr>
        <p:txBody>
          <a:bodyPr wrap="square" rtlCol="0">
            <a:spAutoFit/>
          </a:bodyPr>
          <a:lstStyle/>
          <a:p>
            <a:r>
              <a:rPr lang="en-US" b="1" dirty="0"/>
              <a:t>Notes:</a:t>
            </a:r>
          </a:p>
          <a:p>
            <a:endParaRPr lang="en-US" b="1" dirty="0"/>
          </a:p>
          <a:p>
            <a:endParaRPr lang="en-US" sz="1200" dirty="0"/>
          </a:p>
        </p:txBody>
      </p:sp>
      <p:sp>
        <p:nvSpPr>
          <p:cNvPr id="62" name="TextBox 61">
            <a:extLst>
              <a:ext uri="{FF2B5EF4-FFF2-40B4-BE49-F238E27FC236}">
                <a16:creationId xmlns:a16="http://schemas.microsoft.com/office/drawing/2014/main" id="{B3B51606-B22A-DA40-9A0D-4DEA9B021BA9}"/>
              </a:ext>
            </a:extLst>
          </p:cNvPr>
          <p:cNvSpPr txBox="1"/>
          <p:nvPr/>
        </p:nvSpPr>
        <p:spPr>
          <a:xfrm>
            <a:off x="5134177" y="4753788"/>
            <a:ext cx="3964576" cy="1107996"/>
          </a:xfrm>
          <a:prstGeom prst="rect">
            <a:avLst/>
          </a:prstGeom>
          <a:noFill/>
        </p:spPr>
        <p:txBody>
          <a:bodyPr wrap="square" rtlCol="0">
            <a:spAutoFit/>
          </a:bodyPr>
          <a:lstStyle/>
          <a:p>
            <a:r>
              <a:rPr lang="en-US" b="1" dirty="0"/>
              <a:t>Features:</a:t>
            </a:r>
          </a:p>
          <a:p>
            <a:pPr marL="171450" indent="-171450">
              <a:buFontTx/>
              <a:buChar char="-"/>
            </a:pPr>
            <a:r>
              <a:rPr lang="en-US" sz="1200" dirty="0"/>
              <a:t>Allows for Recording snow observations to SWAG, OGRE, NZ, CAAMML 5; standards.</a:t>
            </a:r>
          </a:p>
          <a:p>
            <a:pPr marL="171450" indent="-171450">
              <a:buFontTx/>
              <a:buChar char="-"/>
            </a:pPr>
            <a:r>
              <a:rPr lang="en-US" sz="1200" dirty="0"/>
              <a:t>Switch between metric and USA units</a:t>
            </a:r>
          </a:p>
          <a:p>
            <a:pPr marL="171450" indent="-171450">
              <a:buFontTx/>
              <a:buChar char="-"/>
            </a:pPr>
            <a:endParaRPr lang="en-US" sz="1200" dirty="0"/>
          </a:p>
        </p:txBody>
      </p:sp>
      <p:sp>
        <p:nvSpPr>
          <p:cNvPr id="3" name="TextBox 2">
            <a:extLst>
              <a:ext uri="{FF2B5EF4-FFF2-40B4-BE49-F238E27FC236}">
                <a16:creationId xmlns:a16="http://schemas.microsoft.com/office/drawing/2014/main" id="{0CB68F5E-E856-974B-AA00-9578617366FE}"/>
              </a:ext>
            </a:extLst>
          </p:cNvPr>
          <p:cNvSpPr txBox="1"/>
          <p:nvPr/>
        </p:nvSpPr>
        <p:spPr>
          <a:xfrm>
            <a:off x="6122795" y="3104112"/>
            <a:ext cx="5072743" cy="830997"/>
          </a:xfrm>
          <a:prstGeom prst="rect">
            <a:avLst/>
          </a:prstGeom>
          <a:noFill/>
        </p:spPr>
        <p:txBody>
          <a:bodyPr wrap="square" rtlCol="0">
            <a:spAutoFit/>
          </a:bodyPr>
          <a:lstStyle/>
          <a:p>
            <a:r>
              <a:rPr lang="en-US" sz="1200" dirty="0"/>
              <a:t>When the ”Record Data” button is clicked the menu should show a drop-down menu with the different types of observations that can be logged. When you select the observation button, it will either launch the obs. or a sub menu, so the user can select the detail of obs. they want to do.</a:t>
            </a:r>
          </a:p>
        </p:txBody>
      </p:sp>
    </p:spTree>
    <p:extLst>
      <p:ext uri="{BB962C8B-B14F-4D97-AF65-F5344CB8AC3E}">
        <p14:creationId xmlns:p14="http://schemas.microsoft.com/office/powerpoint/2010/main" val="2954848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9"/>
            <a:ext cx="10820400" cy="749660"/>
          </a:xfrm>
        </p:spPr>
        <p:txBody>
          <a:bodyPr>
            <a:noAutofit/>
          </a:bodyPr>
          <a:lstStyle/>
          <a:p>
            <a:r>
              <a:rPr lang="en-US" sz="3600" dirty="0"/>
              <a:t>Main Screen &gt; Toolbox Drop-Down Menu &gt; Clinometer</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DEF7701A-172C-924F-8EA7-43D17F0169D3}"/>
              </a:ext>
            </a:extLst>
          </p:cNvPr>
          <p:cNvPicPr>
            <a:picLocks noChangeAspect="1"/>
          </p:cNvPicPr>
          <p:nvPr/>
        </p:nvPicPr>
        <p:blipFill>
          <a:blip r:embed="rId10"/>
          <a:stretch>
            <a:fillRect/>
          </a:stretch>
        </p:blipFill>
        <p:spPr>
          <a:xfrm>
            <a:off x="1170043" y="2638252"/>
            <a:ext cx="2250700" cy="2697573"/>
          </a:xfrm>
          <a:prstGeom prst="rect">
            <a:avLst/>
          </a:prstGeom>
        </p:spPr>
      </p:pic>
      <p:pic>
        <p:nvPicPr>
          <p:cNvPr id="52" name="Picture 51">
            <a:hlinkClick r:id="rId11" action="ppaction://hlinksldjump"/>
            <a:extLst>
              <a:ext uri="{FF2B5EF4-FFF2-40B4-BE49-F238E27FC236}">
                <a16:creationId xmlns:a16="http://schemas.microsoft.com/office/drawing/2014/main" id="{2C55803F-D770-2F42-A3DA-F0BCA585C218}"/>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AB7595AF-5110-F04E-B512-2E38B98ED37E}"/>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70443A1C-0688-8C44-8F0B-D22191253DC7}"/>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5" name="Picture 54">
            <a:hlinkClick r:id="rId17" action="ppaction://hlinksldjump"/>
            <a:extLst>
              <a:ext uri="{FF2B5EF4-FFF2-40B4-BE49-F238E27FC236}">
                <a16:creationId xmlns:a16="http://schemas.microsoft.com/office/drawing/2014/main" id="{FFE711CC-AF38-A84C-8B33-932DE16EDCBA}"/>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6DC64D72-9E74-164C-AF0D-AD9448E8D8DC}"/>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r>
              <a:rPr lang="en-US" sz="1200" dirty="0"/>
              <a:t>- Allows users to asses slope angle remotely and at different angles on the snow</a:t>
            </a:r>
          </a:p>
        </p:txBody>
      </p:sp>
      <p:sp>
        <p:nvSpPr>
          <p:cNvPr id="3" name="TextBox 2">
            <a:extLst>
              <a:ext uri="{FF2B5EF4-FFF2-40B4-BE49-F238E27FC236}">
                <a16:creationId xmlns:a16="http://schemas.microsoft.com/office/drawing/2014/main" id="{5F43B6CD-32CC-0C47-A2DF-B366153EF29B}"/>
              </a:ext>
            </a:extLst>
          </p:cNvPr>
          <p:cNvSpPr txBox="1"/>
          <p:nvPr/>
        </p:nvSpPr>
        <p:spPr>
          <a:xfrm>
            <a:off x="7527553" y="1611692"/>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Clinometer tool, this allows the user to slope angle using the tool from different positions on the slope. The tool was fully functional and should be good to go.</a:t>
            </a:r>
          </a:p>
        </p:txBody>
      </p:sp>
    </p:spTree>
    <p:extLst>
      <p:ext uri="{BB962C8B-B14F-4D97-AF65-F5344CB8AC3E}">
        <p14:creationId xmlns:p14="http://schemas.microsoft.com/office/powerpoint/2010/main" val="1000391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089931" cy="1143000"/>
          </a:xfrm>
        </p:spPr>
        <p:txBody>
          <a:bodyPr>
            <a:noAutofit/>
          </a:bodyPr>
          <a:lstStyle/>
          <a:p>
            <a:r>
              <a:rPr lang="en-US" sz="3600" dirty="0"/>
              <a:t>Main Screen &gt; Toolbox Drop-Down Menu &gt; Compass</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74309CA4-E2B6-9D42-AD2B-8B1D6F5459CF}"/>
              </a:ext>
            </a:extLst>
          </p:cNvPr>
          <p:cNvPicPr>
            <a:picLocks noChangeAspect="1"/>
          </p:cNvPicPr>
          <p:nvPr/>
        </p:nvPicPr>
        <p:blipFill>
          <a:blip r:embed="rId10"/>
          <a:stretch>
            <a:fillRect/>
          </a:stretch>
        </p:blipFill>
        <p:spPr>
          <a:xfrm>
            <a:off x="1168058" y="2632649"/>
            <a:ext cx="2252685" cy="2687054"/>
          </a:xfrm>
          <a:prstGeom prst="rect">
            <a:avLst/>
          </a:prstGeom>
        </p:spPr>
      </p:pic>
      <p:pic>
        <p:nvPicPr>
          <p:cNvPr id="52" name="Picture 51">
            <a:hlinkClick r:id="rId11" action="ppaction://hlinksldjump"/>
            <a:extLst>
              <a:ext uri="{FF2B5EF4-FFF2-40B4-BE49-F238E27FC236}">
                <a16:creationId xmlns:a16="http://schemas.microsoft.com/office/drawing/2014/main" id="{CD156CEE-3413-8C40-8749-1071FB5B3003}"/>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3" name="Picture 52">
            <a:hlinkClick r:id="rId13"/>
            <a:extLst>
              <a:ext uri="{FF2B5EF4-FFF2-40B4-BE49-F238E27FC236}">
                <a16:creationId xmlns:a16="http://schemas.microsoft.com/office/drawing/2014/main" id="{A72E1013-6524-6B45-9FF9-A1860836F175}"/>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4" name="Picture 53">
            <a:hlinkClick r:id="rId15"/>
            <a:extLst>
              <a:ext uri="{FF2B5EF4-FFF2-40B4-BE49-F238E27FC236}">
                <a16:creationId xmlns:a16="http://schemas.microsoft.com/office/drawing/2014/main" id="{9FEDB7A9-70D7-5C4D-B036-FE670AB2C094}"/>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55" name="Picture 54">
            <a:hlinkClick r:id="rId17" action="ppaction://hlinksldjump"/>
            <a:extLst>
              <a:ext uri="{FF2B5EF4-FFF2-40B4-BE49-F238E27FC236}">
                <a16:creationId xmlns:a16="http://schemas.microsoft.com/office/drawing/2014/main" id="{F517EED5-42DF-5F43-A0DC-5FC3233207A3}"/>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79548AE0-ABAB-DA41-9DB7-231ACE42DC5C}"/>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pPr marL="171450" indent="-171450">
              <a:buFontTx/>
              <a:buChar char="-"/>
            </a:pPr>
            <a:r>
              <a:rPr lang="en-US" sz="1200" dirty="0"/>
              <a:t>Users can take a heading</a:t>
            </a:r>
          </a:p>
          <a:p>
            <a:pPr marL="171450" indent="-171450">
              <a:buFontTx/>
              <a:buChar char="-"/>
            </a:pPr>
            <a:r>
              <a:rPr lang="en-US" sz="1200" dirty="0"/>
              <a:t>Save heading for input into data</a:t>
            </a:r>
          </a:p>
        </p:txBody>
      </p:sp>
      <p:sp>
        <p:nvSpPr>
          <p:cNvPr id="3" name="TextBox 2">
            <a:extLst>
              <a:ext uri="{FF2B5EF4-FFF2-40B4-BE49-F238E27FC236}">
                <a16:creationId xmlns:a16="http://schemas.microsoft.com/office/drawing/2014/main" id="{F1DF6AB8-E538-A444-B620-6073DA5F1D91}"/>
              </a:ext>
            </a:extLst>
          </p:cNvPr>
          <p:cNvSpPr txBox="1"/>
          <p:nvPr/>
        </p:nvSpPr>
        <p:spPr>
          <a:xfrm>
            <a:off x="7527553" y="1417638"/>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compass tool, the only thing that’s lacking is a button to “Save Reading”. This will low users to store the bedding and return to the previous page.</a:t>
            </a:r>
          </a:p>
        </p:txBody>
      </p:sp>
      <p:sp>
        <p:nvSpPr>
          <p:cNvPr id="26" name="TextBox 25">
            <a:hlinkClick r:id="rId19" action="ppaction://hlinksldjump"/>
            <a:extLst>
              <a:ext uri="{FF2B5EF4-FFF2-40B4-BE49-F238E27FC236}">
                <a16:creationId xmlns:a16="http://schemas.microsoft.com/office/drawing/2014/main" id="{ECC1FF18-66DE-5148-B110-2DD7FE1CC8FE}"/>
              </a:ext>
            </a:extLst>
          </p:cNvPr>
          <p:cNvSpPr txBox="1"/>
          <p:nvPr/>
        </p:nvSpPr>
        <p:spPr>
          <a:xfrm>
            <a:off x="2830012" y="2693222"/>
            <a:ext cx="553884" cy="276999"/>
          </a:xfrm>
          <a:prstGeom prst="rect">
            <a:avLst/>
          </a:prstGeom>
          <a:solidFill>
            <a:schemeClr val="accent1">
              <a:lumMod val="50000"/>
            </a:schemeClr>
          </a:solidFill>
        </p:spPr>
        <p:txBody>
          <a:bodyPr wrap="square" rtlCol="0">
            <a:spAutoFit/>
          </a:bodyPr>
          <a:lstStyle/>
          <a:p>
            <a:pPr algn="ctr"/>
            <a:r>
              <a:rPr lang="en-US" sz="1200" dirty="0">
                <a:solidFill>
                  <a:schemeClr val="bg1"/>
                </a:solidFill>
              </a:rPr>
              <a:t>SAVE</a:t>
            </a:r>
          </a:p>
        </p:txBody>
      </p:sp>
    </p:spTree>
    <p:extLst>
      <p:ext uri="{BB962C8B-B14F-4D97-AF65-F5344CB8AC3E}">
        <p14:creationId xmlns:p14="http://schemas.microsoft.com/office/powerpoint/2010/main" val="13588606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461531" cy="858935"/>
          </a:xfrm>
        </p:spPr>
        <p:txBody>
          <a:bodyPr>
            <a:noAutofit/>
          </a:bodyPr>
          <a:lstStyle/>
          <a:p>
            <a:r>
              <a:rPr lang="en-US" sz="3600" dirty="0"/>
              <a:t>Main Screen &gt; Toolbox Drop-Down Menu &gt; Crystal Card Tool/Library</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CEADACD5-776F-774E-823C-EFB39B6DA4ED}"/>
              </a:ext>
            </a:extLst>
          </p:cNvPr>
          <p:cNvPicPr>
            <a:picLocks noChangeAspect="1"/>
          </p:cNvPicPr>
          <p:nvPr/>
        </p:nvPicPr>
        <p:blipFill>
          <a:blip r:embed="rId10"/>
          <a:stretch>
            <a:fillRect/>
          </a:stretch>
        </p:blipFill>
        <p:spPr>
          <a:xfrm>
            <a:off x="1168058" y="2626348"/>
            <a:ext cx="2261955" cy="2389619"/>
          </a:xfrm>
          <a:prstGeom prst="rect">
            <a:avLst/>
          </a:prstGeom>
        </p:spPr>
      </p:pic>
      <p:sp>
        <p:nvSpPr>
          <p:cNvPr id="52" name="TextBox 51">
            <a:hlinkClick r:id="rId11" action="ppaction://hlinksldjump"/>
            <a:extLst>
              <a:ext uri="{FF2B5EF4-FFF2-40B4-BE49-F238E27FC236}">
                <a16:creationId xmlns:a16="http://schemas.microsoft.com/office/drawing/2014/main" id="{8EF69B36-C7D4-1F4F-84A8-BEEA69C7E1DE}"/>
              </a:ext>
            </a:extLst>
          </p:cNvPr>
          <p:cNvSpPr txBox="1"/>
          <p:nvPr/>
        </p:nvSpPr>
        <p:spPr>
          <a:xfrm>
            <a:off x="1168057" y="5036340"/>
            <a:ext cx="2280495"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Snow Crystal Library</a:t>
            </a:r>
          </a:p>
        </p:txBody>
      </p:sp>
      <p:pic>
        <p:nvPicPr>
          <p:cNvPr id="53" name="Picture 52">
            <a:hlinkClick r:id="rId12" action="ppaction://hlinksldjump"/>
            <a:extLst>
              <a:ext uri="{FF2B5EF4-FFF2-40B4-BE49-F238E27FC236}">
                <a16:creationId xmlns:a16="http://schemas.microsoft.com/office/drawing/2014/main" id="{3ED865CA-8D4B-284E-9CAD-F2469B3DDADB}"/>
              </a:ext>
            </a:extLst>
          </p:cNvPr>
          <p:cNvPicPr>
            <a:picLocks noChangeAspect="1"/>
          </p:cNvPicPr>
          <p:nvPr/>
        </p:nvPicPr>
        <p:blipFill>
          <a:blip r:embed="rId13"/>
          <a:stretch>
            <a:fillRect/>
          </a:stretch>
        </p:blipFill>
        <p:spPr>
          <a:xfrm>
            <a:off x="3176039" y="2342652"/>
            <a:ext cx="256413" cy="255362"/>
          </a:xfrm>
          <a:prstGeom prst="rect">
            <a:avLst/>
          </a:prstGeom>
        </p:spPr>
      </p:pic>
      <p:pic>
        <p:nvPicPr>
          <p:cNvPr id="54" name="Picture 53">
            <a:hlinkClick r:id="rId14"/>
            <a:extLst>
              <a:ext uri="{FF2B5EF4-FFF2-40B4-BE49-F238E27FC236}">
                <a16:creationId xmlns:a16="http://schemas.microsoft.com/office/drawing/2014/main" id="{04D6CBB7-34B1-5F4F-84DF-F03967BE3086}"/>
              </a:ext>
            </a:extLst>
          </p:cNvPr>
          <p:cNvPicPr>
            <a:picLocks noChangeAspect="1"/>
          </p:cNvPicPr>
          <p:nvPr/>
        </p:nvPicPr>
        <p:blipFill>
          <a:blip r:embed="rId15"/>
          <a:stretch>
            <a:fillRect/>
          </a:stretch>
        </p:blipFill>
        <p:spPr>
          <a:xfrm>
            <a:off x="3181713" y="5307786"/>
            <a:ext cx="242694" cy="241700"/>
          </a:xfrm>
          <a:prstGeom prst="rect">
            <a:avLst/>
          </a:prstGeom>
        </p:spPr>
      </p:pic>
      <p:pic>
        <p:nvPicPr>
          <p:cNvPr id="55" name="Picture 54">
            <a:hlinkClick r:id="rId16"/>
            <a:extLst>
              <a:ext uri="{FF2B5EF4-FFF2-40B4-BE49-F238E27FC236}">
                <a16:creationId xmlns:a16="http://schemas.microsoft.com/office/drawing/2014/main" id="{A8ED6A77-83F0-3D4B-98DE-242992F372F5}"/>
              </a:ext>
            </a:extLst>
          </p:cNvPr>
          <p:cNvPicPr>
            <a:picLocks noChangeAspect="1"/>
          </p:cNvPicPr>
          <p:nvPr/>
        </p:nvPicPr>
        <p:blipFill>
          <a:blip r:embed="rId17"/>
          <a:stretch>
            <a:fillRect/>
          </a:stretch>
        </p:blipFill>
        <p:spPr>
          <a:xfrm>
            <a:off x="1196816" y="5308855"/>
            <a:ext cx="242696" cy="241701"/>
          </a:xfrm>
          <a:prstGeom prst="rect">
            <a:avLst/>
          </a:prstGeom>
        </p:spPr>
      </p:pic>
      <p:pic>
        <p:nvPicPr>
          <p:cNvPr id="57" name="Picture 56">
            <a:hlinkClick r:id="rId18" action="ppaction://hlinksldjump"/>
            <a:extLst>
              <a:ext uri="{FF2B5EF4-FFF2-40B4-BE49-F238E27FC236}">
                <a16:creationId xmlns:a16="http://schemas.microsoft.com/office/drawing/2014/main" id="{42E39763-9928-C444-BB7E-968C4303039C}"/>
              </a:ext>
            </a:extLst>
          </p:cNvPr>
          <p:cNvPicPr>
            <a:picLocks noChangeAspect="1"/>
          </p:cNvPicPr>
          <p:nvPr/>
        </p:nvPicPr>
        <p:blipFill>
          <a:blip r:embed="rId19"/>
          <a:stretch>
            <a:fillRect/>
          </a:stretch>
        </p:blipFill>
        <p:spPr>
          <a:xfrm>
            <a:off x="1199590" y="2344017"/>
            <a:ext cx="255042" cy="253997"/>
          </a:xfrm>
          <a:prstGeom prst="rect">
            <a:avLst/>
          </a:prstGeom>
        </p:spPr>
      </p:pic>
      <p:sp>
        <p:nvSpPr>
          <p:cNvPr id="25" name="TextBox 24">
            <a:extLst>
              <a:ext uri="{FF2B5EF4-FFF2-40B4-BE49-F238E27FC236}">
                <a16:creationId xmlns:a16="http://schemas.microsoft.com/office/drawing/2014/main" id="{CA48D6B7-74A6-4D43-A228-902FDD21AA7F}"/>
              </a:ext>
            </a:extLst>
          </p:cNvPr>
          <p:cNvSpPr txBox="1"/>
          <p:nvPr/>
        </p:nvSpPr>
        <p:spPr>
          <a:xfrm>
            <a:off x="7527553" y="3307081"/>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View snow crystals</a:t>
            </a:r>
          </a:p>
          <a:p>
            <a:pPr marL="171450" indent="-171450">
              <a:buFontTx/>
              <a:buChar char="-"/>
            </a:pPr>
            <a:r>
              <a:rPr lang="en-US" sz="1200" dirty="0"/>
              <a:t>Use camera to take photos of crystals</a:t>
            </a:r>
          </a:p>
          <a:p>
            <a:pPr marL="171450" indent="-171450">
              <a:buFontTx/>
              <a:buChar char="-"/>
            </a:pPr>
            <a:r>
              <a:rPr lang="en-US" sz="1200" dirty="0"/>
              <a:t> </a:t>
            </a:r>
          </a:p>
        </p:txBody>
      </p:sp>
      <p:sp>
        <p:nvSpPr>
          <p:cNvPr id="3" name="TextBox 2">
            <a:extLst>
              <a:ext uri="{FF2B5EF4-FFF2-40B4-BE49-F238E27FC236}">
                <a16:creationId xmlns:a16="http://schemas.microsoft.com/office/drawing/2014/main" id="{7C4535B7-464E-3B4C-93EA-A98AAF901103}"/>
              </a:ext>
            </a:extLst>
          </p:cNvPr>
          <p:cNvSpPr txBox="1"/>
          <p:nvPr/>
        </p:nvSpPr>
        <p:spPr>
          <a:xfrm>
            <a:off x="7527553" y="1325962"/>
            <a:ext cx="4408714" cy="16619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allows users to view and magnify snow crystals. With the addition of the camera button, users can grab screen shots of the snow crystals they are observing. </a:t>
            </a:r>
          </a:p>
          <a:p>
            <a:endParaRPr lang="en-US" sz="1200" dirty="0"/>
          </a:p>
          <a:p>
            <a:r>
              <a:rPr lang="en-US" sz="1200" dirty="0"/>
              <a:t>When the user clicks a button, I need it to take a screen shot and save it to the library. This has to be intuitive and easy for use with 1 hand in the field.</a:t>
            </a:r>
          </a:p>
        </p:txBody>
      </p:sp>
    </p:spTree>
    <p:extLst>
      <p:ext uri="{BB962C8B-B14F-4D97-AF65-F5344CB8AC3E}">
        <p14:creationId xmlns:p14="http://schemas.microsoft.com/office/powerpoint/2010/main" val="1532969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461531" cy="858935"/>
          </a:xfrm>
        </p:spPr>
        <p:txBody>
          <a:bodyPr>
            <a:noAutofit/>
          </a:bodyPr>
          <a:lstStyle/>
          <a:p>
            <a:r>
              <a:rPr lang="en-US" sz="3600" dirty="0"/>
              <a:t>Main Screen &gt; Toolbox Drop-Down Menu &gt; Crystal Card Tool/Library Drop-Down</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CEADACD5-776F-774E-823C-EFB39B6DA4ED}"/>
              </a:ext>
            </a:extLst>
          </p:cNvPr>
          <p:cNvPicPr>
            <a:picLocks noChangeAspect="1"/>
          </p:cNvPicPr>
          <p:nvPr/>
        </p:nvPicPr>
        <p:blipFill>
          <a:blip r:embed="rId10"/>
          <a:stretch>
            <a:fillRect/>
          </a:stretch>
        </p:blipFill>
        <p:spPr>
          <a:xfrm>
            <a:off x="1168058" y="2626349"/>
            <a:ext cx="2261955" cy="1213771"/>
          </a:xfrm>
          <a:prstGeom prst="rect">
            <a:avLst/>
          </a:prstGeom>
        </p:spPr>
      </p:pic>
      <p:sp>
        <p:nvSpPr>
          <p:cNvPr id="52" name="TextBox 51">
            <a:hlinkClick r:id="rId11" action="ppaction://hlinksldjump"/>
            <a:extLst>
              <a:ext uri="{FF2B5EF4-FFF2-40B4-BE49-F238E27FC236}">
                <a16:creationId xmlns:a16="http://schemas.microsoft.com/office/drawing/2014/main" id="{8EF69B36-C7D4-1F4F-84A8-BEEA69C7E1DE}"/>
              </a:ext>
            </a:extLst>
          </p:cNvPr>
          <p:cNvSpPr txBox="1"/>
          <p:nvPr/>
        </p:nvSpPr>
        <p:spPr>
          <a:xfrm>
            <a:off x="1168057" y="3866716"/>
            <a:ext cx="2261956"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Snow Crystal Library</a:t>
            </a:r>
          </a:p>
        </p:txBody>
      </p:sp>
      <p:sp>
        <p:nvSpPr>
          <p:cNvPr id="25" name="TextBox 24">
            <a:hlinkClick r:id="rId11" action="ppaction://hlinksldjump"/>
            <a:extLst>
              <a:ext uri="{FF2B5EF4-FFF2-40B4-BE49-F238E27FC236}">
                <a16:creationId xmlns:a16="http://schemas.microsoft.com/office/drawing/2014/main" id="{06DF3510-9843-2C4E-A68C-0B2BEC3609B6}"/>
              </a:ext>
            </a:extLst>
          </p:cNvPr>
          <p:cNvSpPr txBox="1"/>
          <p:nvPr/>
        </p:nvSpPr>
        <p:spPr>
          <a:xfrm>
            <a:off x="1461181" y="4481885"/>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Rounded Grains</a:t>
            </a:r>
          </a:p>
        </p:txBody>
      </p:sp>
      <p:sp>
        <p:nvSpPr>
          <p:cNvPr id="30" name="TextBox 29">
            <a:hlinkClick r:id="rId12" action="ppaction://hlinksldjump"/>
            <a:extLst>
              <a:ext uri="{FF2B5EF4-FFF2-40B4-BE49-F238E27FC236}">
                <a16:creationId xmlns:a16="http://schemas.microsoft.com/office/drawing/2014/main" id="{AAF7A842-8DC2-684E-B727-28FBAB8150F7}"/>
              </a:ext>
            </a:extLst>
          </p:cNvPr>
          <p:cNvSpPr txBox="1"/>
          <p:nvPr/>
        </p:nvSpPr>
        <p:spPr>
          <a:xfrm>
            <a:off x="1462668" y="419006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Faceted Crystals</a:t>
            </a:r>
          </a:p>
        </p:txBody>
      </p:sp>
      <p:sp>
        <p:nvSpPr>
          <p:cNvPr id="55" name="TextBox 54">
            <a:hlinkClick r:id="rId11" action="ppaction://hlinksldjump"/>
            <a:extLst>
              <a:ext uri="{FF2B5EF4-FFF2-40B4-BE49-F238E27FC236}">
                <a16:creationId xmlns:a16="http://schemas.microsoft.com/office/drawing/2014/main" id="{660314BE-CC2B-4A4F-BE44-6AEC00C00FBF}"/>
              </a:ext>
            </a:extLst>
          </p:cNvPr>
          <p:cNvSpPr txBox="1"/>
          <p:nvPr/>
        </p:nvSpPr>
        <p:spPr>
          <a:xfrm>
            <a:off x="1461675" y="4800155"/>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Precipitation Particles</a:t>
            </a:r>
          </a:p>
        </p:txBody>
      </p:sp>
      <p:sp>
        <p:nvSpPr>
          <p:cNvPr id="56" name="TextBox 55">
            <a:hlinkClick r:id="rId11" action="ppaction://hlinksldjump"/>
            <a:extLst>
              <a:ext uri="{FF2B5EF4-FFF2-40B4-BE49-F238E27FC236}">
                <a16:creationId xmlns:a16="http://schemas.microsoft.com/office/drawing/2014/main" id="{3050D7EE-5378-9341-BFE2-5889FA6A3203}"/>
              </a:ext>
            </a:extLst>
          </p:cNvPr>
          <p:cNvSpPr txBox="1"/>
          <p:nvPr/>
        </p:nvSpPr>
        <p:spPr>
          <a:xfrm>
            <a:off x="1461181" y="511460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Decomposing &amp; </a:t>
            </a:r>
            <a:r>
              <a:rPr lang="en-US" sz="1400" dirty="0" err="1">
                <a:solidFill>
                  <a:schemeClr val="tx1">
                    <a:lumMod val="75000"/>
                    <a:lumOff val="25000"/>
                  </a:schemeClr>
                </a:solidFill>
              </a:rPr>
              <a:t>Fragme</a:t>
            </a:r>
            <a:endParaRPr lang="en-US" sz="1400" dirty="0">
              <a:solidFill>
                <a:schemeClr val="tx1">
                  <a:lumMod val="75000"/>
                  <a:lumOff val="25000"/>
                </a:schemeClr>
              </a:solidFill>
            </a:endParaRPr>
          </a:p>
        </p:txBody>
      </p:sp>
      <p:pic>
        <p:nvPicPr>
          <p:cNvPr id="57" name="Picture 56">
            <a:hlinkClick r:id="rId13" action="ppaction://hlinksldjump"/>
            <a:extLst>
              <a:ext uri="{FF2B5EF4-FFF2-40B4-BE49-F238E27FC236}">
                <a16:creationId xmlns:a16="http://schemas.microsoft.com/office/drawing/2014/main" id="{BE27E4F9-02A0-B14E-8A47-4661094C1424}"/>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58" name="Picture 57">
            <a:hlinkClick r:id="rId15"/>
            <a:extLst>
              <a:ext uri="{FF2B5EF4-FFF2-40B4-BE49-F238E27FC236}">
                <a16:creationId xmlns:a16="http://schemas.microsoft.com/office/drawing/2014/main" id="{62521FA2-5B8B-7747-9016-748C5CD2B7A0}"/>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59" name="Picture 58">
            <a:hlinkClick r:id="rId17"/>
            <a:extLst>
              <a:ext uri="{FF2B5EF4-FFF2-40B4-BE49-F238E27FC236}">
                <a16:creationId xmlns:a16="http://schemas.microsoft.com/office/drawing/2014/main" id="{2A1F0A71-9FC1-DC47-BDBF-2EFFDF343404}"/>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60" name="Picture 59">
            <a:hlinkClick r:id="rId19" action="ppaction://hlinksldjump"/>
            <a:extLst>
              <a:ext uri="{FF2B5EF4-FFF2-40B4-BE49-F238E27FC236}">
                <a16:creationId xmlns:a16="http://schemas.microsoft.com/office/drawing/2014/main" id="{7351C19E-7856-9C49-A62A-4B3A1AE3829D}"/>
              </a:ext>
            </a:extLst>
          </p:cNvPr>
          <p:cNvPicPr>
            <a:picLocks noChangeAspect="1"/>
          </p:cNvPicPr>
          <p:nvPr/>
        </p:nvPicPr>
        <p:blipFill>
          <a:blip r:embed="rId20"/>
          <a:stretch>
            <a:fillRect/>
          </a:stretch>
        </p:blipFill>
        <p:spPr>
          <a:xfrm>
            <a:off x="1199590" y="2344017"/>
            <a:ext cx="255042" cy="253997"/>
          </a:xfrm>
          <a:prstGeom prst="rect">
            <a:avLst/>
          </a:prstGeom>
        </p:spPr>
      </p:pic>
      <p:sp>
        <p:nvSpPr>
          <p:cNvPr id="31" name="TextBox 30">
            <a:extLst>
              <a:ext uri="{FF2B5EF4-FFF2-40B4-BE49-F238E27FC236}">
                <a16:creationId xmlns:a16="http://schemas.microsoft.com/office/drawing/2014/main" id="{EA22B875-4087-B543-89A1-D58129ACDF6B}"/>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r>
              <a:rPr lang="en-US" sz="1200" dirty="0"/>
              <a:t>- Dropdown crystal library</a:t>
            </a:r>
          </a:p>
        </p:txBody>
      </p:sp>
      <p:sp>
        <p:nvSpPr>
          <p:cNvPr id="3" name="TextBox 2">
            <a:extLst>
              <a:ext uri="{FF2B5EF4-FFF2-40B4-BE49-F238E27FC236}">
                <a16:creationId xmlns:a16="http://schemas.microsoft.com/office/drawing/2014/main" id="{86BD4B72-C8DF-0545-A5D3-0E65061C00D4}"/>
              </a:ext>
            </a:extLst>
          </p:cNvPr>
          <p:cNvSpPr txBox="1"/>
          <p:nvPr/>
        </p:nvSpPr>
        <p:spPr>
          <a:xfrm>
            <a:off x="7527553" y="1428633"/>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screen allows users to view the different snow crystal types. Once selected, the different subcategories are shown.</a:t>
            </a:r>
          </a:p>
        </p:txBody>
      </p:sp>
    </p:spTree>
    <p:extLst>
      <p:ext uri="{BB962C8B-B14F-4D97-AF65-F5344CB8AC3E}">
        <p14:creationId xmlns:p14="http://schemas.microsoft.com/office/powerpoint/2010/main" val="1579402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461531" cy="858935"/>
          </a:xfrm>
        </p:spPr>
        <p:txBody>
          <a:bodyPr>
            <a:noAutofit/>
          </a:bodyPr>
          <a:lstStyle/>
          <a:p>
            <a:r>
              <a:rPr lang="en-US" sz="3600" dirty="0"/>
              <a:t>Main Screen &gt; Toolbox Drop-Down Menu &gt; Crystal Card Tool/Library Expanded</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CEADACD5-776F-774E-823C-EFB39B6DA4ED}"/>
              </a:ext>
            </a:extLst>
          </p:cNvPr>
          <p:cNvPicPr>
            <a:picLocks noChangeAspect="1"/>
          </p:cNvPicPr>
          <p:nvPr/>
        </p:nvPicPr>
        <p:blipFill>
          <a:blip r:embed="rId10"/>
          <a:stretch>
            <a:fillRect/>
          </a:stretch>
        </p:blipFill>
        <p:spPr>
          <a:xfrm>
            <a:off x="1168058" y="2626349"/>
            <a:ext cx="2261955" cy="1213771"/>
          </a:xfrm>
          <a:prstGeom prst="rect">
            <a:avLst/>
          </a:prstGeom>
        </p:spPr>
      </p:pic>
      <p:sp>
        <p:nvSpPr>
          <p:cNvPr id="52" name="TextBox 51">
            <a:hlinkClick r:id="rId11" action="ppaction://hlinksldjump"/>
            <a:extLst>
              <a:ext uri="{FF2B5EF4-FFF2-40B4-BE49-F238E27FC236}">
                <a16:creationId xmlns:a16="http://schemas.microsoft.com/office/drawing/2014/main" id="{8EF69B36-C7D4-1F4F-84A8-BEEA69C7E1DE}"/>
              </a:ext>
            </a:extLst>
          </p:cNvPr>
          <p:cNvSpPr txBox="1"/>
          <p:nvPr/>
        </p:nvSpPr>
        <p:spPr>
          <a:xfrm>
            <a:off x="1168057" y="3866716"/>
            <a:ext cx="2261956"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Snow Crystal Library</a:t>
            </a:r>
          </a:p>
        </p:txBody>
      </p:sp>
      <p:sp>
        <p:nvSpPr>
          <p:cNvPr id="25" name="TextBox 24">
            <a:hlinkClick r:id="rId11" action="ppaction://hlinksldjump"/>
            <a:extLst>
              <a:ext uri="{FF2B5EF4-FFF2-40B4-BE49-F238E27FC236}">
                <a16:creationId xmlns:a16="http://schemas.microsoft.com/office/drawing/2014/main" id="{06DF3510-9843-2C4E-A68C-0B2BEC3609B6}"/>
              </a:ext>
            </a:extLst>
          </p:cNvPr>
          <p:cNvSpPr txBox="1"/>
          <p:nvPr/>
        </p:nvSpPr>
        <p:spPr>
          <a:xfrm>
            <a:off x="1461181" y="5124240"/>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Rounded Grains</a:t>
            </a:r>
          </a:p>
        </p:txBody>
      </p:sp>
      <p:sp>
        <p:nvSpPr>
          <p:cNvPr id="26" name="TextBox 25">
            <a:hlinkClick r:id="rId12" action="ppaction://hlinksldjump"/>
            <a:extLst>
              <a:ext uri="{FF2B5EF4-FFF2-40B4-BE49-F238E27FC236}">
                <a16:creationId xmlns:a16="http://schemas.microsoft.com/office/drawing/2014/main" id="{F6EA2F22-72EC-0642-85CC-B75A6B480061}"/>
              </a:ext>
            </a:extLst>
          </p:cNvPr>
          <p:cNvSpPr txBox="1"/>
          <p:nvPr/>
        </p:nvSpPr>
        <p:spPr>
          <a:xfrm>
            <a:off x="2141205" y="4497385"/>
            <a:ext cx="12638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Near Surface F</a:t>
            </a:r>
          </a:p>
        </p:txBody>
      </p:sp>
      <p:sp>
        <p:nvSpPr>
          <p:cNvPr id="27" name="TextBox 26">
            <a:hlinkClick r:id="rId11" action="ppaction://hlinksldjump"/>
            <a:extLst>
              <a:ext uri="{FF2B5EF4-FFF2-40B4-BE49-F238E27FC236}">
                <a16:creationId xmlns:a16="http://schemas.microsoft.com/office/drawing/2014/main" id="{62642723-5BD5-F941-8344-4DC48913B475}"/>
              </a:ext>
            </a:extLst>
          </p:cNvPr>
          <p:cNvSpPr txBox="1"/>
          <p:nvPr/>
        </p:nvSpPr>
        <p:spPr>
          <a:xfrm>
            <a:off x="2150475" y="4794187"/>
            <a:ext cx="1263870"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Solid Faceted</a:t>
            </a:r>
          </a:p>
        </p:txBody>
      </p:sp>
      <p:sp>
        <p:nvSpPr>
          <p:cNvPr id="30" name="TextBox 29">
            <a:hlinkClick r:id="rId12" action="ppaction://hlinksldjump"/>
            <a:extLst>
              <a:ext uri="{FF2B5EF4-FFF2-40B4-BE49-F238E27FC236}">
                <a16:creationId xmlns:a16="http://schemas.microsoft.com/office/drawing/2014/main" id="{AAF7A842-8DC2-684E-B727-28FBAB8150F7}"/>
              </a:ext>
            </a:extLst>
          </p:cNvPr>
          <p:cNvSpPr txBox="1"/>
          <p:nvPr/>
        </p:nvSpPr>
        <p:spPr>
          <a:xfrm>
            <a:off x="1451911" y="418179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Faceted Crystals</a:t>
            </a:r>
          </a:p>
        </p:txBody>
      </p:sp>
      <p:pic>
        <p:nvPicPr>
          <p:cNvPr id="29" name="Picture 28">
            <a:hlinkClick r:id="rId13" action="ppaction://hlinksldjump"/>
            <a:extLst>
              <a:ext uri="{FF2B5EF4-FFF2-40B4-BE49-F238E27FC236}">
                <a16:creationId xmlns:a16="http://schemas.microsoft.com/office/drawing/2014/main" id="{30FB15DB-186A-7F4C-9639-14FE3B6A96E9}"/>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31" name="Picture 30">
            <a:hlinkClick r:id="rId15"/>
            <a:extLst>
              <a:ext uri="{FF2B5EF4-FFF2-40B4-BE49-F238E27FC236}">
                <a16:creationId xmlns:a16="http://schemas.microsoft.com/office/drawing/2014/main" id="{9ADBC6A8-3928-0944-B3B7-EED29F164592}"/>
              </a:ext>
            </a:extLst>
          </p:cNvPr>
          <p:cNvPicPr>
            <a:picLocks noChangeAspect="1"/>
          </p:cNvPicPr>
          <p:nvPr/>
        </p:nvPicPr>
        <p:blipFill>
          <a:blip r:embed="rId16"/>
          <a:stretch>
            <a:fillRect/>
          </a:stretch>
        </p:blipFill>
        <p:spPr>
          <a:xfrm>
            <a:off x="3181713" y="5307786"/>
            <a:ext cx="242694" cy="241700"/>
          </a:xfrm>
          <a:prstGeom prst="rect">
            <a:avLst/>
          </a:prstGeom>
        </p:spPr>
      </p:pic>
      <p:pic>
        <p:nvPicPr>
          <p:cNvPr id="51" name="Picture 50">
            <a:hlinkClick r:id="rId17"/>
            <a:extLst>
              <a:ext uri="{FF2B5EF4-FFF2-40B4-BE49-F238E27FC236}">
                <a16:creationId xmlns:a16="http://schemas.microsoft.com/office/drawing/2014/main" id="{905502DE-2889-2546-90E7-F056C28E7630}"/>
              </a:ext>
            </a:extLst>
          </p:cNvPr>
          <p:cNvPicPr>
            <a:picLocks noChangeAspect="1"/>
          </p:cNvPicPr>
          <p:nvPr/>
        </p:nvPicPr>
        <p:blipFill>
          <a:blip r:embed="rId18"/>
          <a:stretch>
            <a:fillRect/>
          </a:stretch>
        </p:blipFill>
        <p:spPr>
          <a:xfrm>
            <a:off x="1196816" y="5308855"/>
            <a:ext cx="242696" cy="241701"/>
          </a:xfrm>
          <a:prstGeom prst="rect">
            <a:avLst/>
          </a:prstGeom>
        </p:spPr>
      </p:pic>
      <p:pic>
        <p:nvPicPr>
          <p:cNvPr id="53" name="Picture 52">
            <a:hlinkClick r:id="rId19" action="ppaction://hlinksldjump"/>
            <a:extLst>
              <a:ext uri="{FF2B5EF4-FFF2-40B4-BE49-F238E27FC236}">
                <a16:creationId xmlns:a16="http://schemas.microsoft.com/office/drawing/2014/main" id="{9C56C7F2-50E4-BB4B-92E0-BA78980F141D}"/>
              </a:ext>
            </a:extLst>
          </p:cNvPr>
          <p:cNvPicPr>
            <a:picLocks noChangeAspect="1"/>
          </p:cNvPicPr>
          <p:nvPr/>
        </p:nvPicPr>
        <p:blipFill>
          <a:blip r:embed="rId20"/>
          <a:stretch>
            <a:fillRect/>
          </a:stretch>
        </p:blipFill>
        <p:spPr>
          <a:xfrm>
            <a:off x="1199590" y="2344017"/>
            <a:ext cx="255042" cy="253997"/>
          </a:xfrm>
          <a:prstGeom prst="rect">
            <a:avLst/>
          </a:prstGeom>
        </p:spPr>
      </p:pic>
      <p:sp>
        <p:nvSpPr>
          <p:cNvPr id="3" name="TextBox 2">
            <a:extLst>
              <a:ext uri="{FF2B5EF4-FFF2-40B4-BE49-F238E27FC236}">
                <a16:creationId xmlns:a16="http://schemas.microsoft.com/office/drawing/2014/main" id="{338B3563-8764-DB4B-9B64-7771EA0C01B5}"/>
              </a:ext>
            </a:extLst>
          </p:cNvPr>
          <p:cNvSpPr txBox="1"/>
          <p:nvPr/>
        </p:nvSpPr>
        <p:spPr>
          <a:xfrm>
            <a:off x="7527553" y="1669147"/>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endParaRPr lang="en-US" sz="1200" dirty="0"/>
          </a:p>
        </p:txBody>
      </p:sp>
    </p:spTree>
    <p:extLst>
      <p:ext uri="{BB962C8B-B14F-4D97-AF65-F5344CB8AC3E}">
        <p14:creationId xmlns:p14="http://schemas.microsoft.com/office/powerpoint/2010/main" val="1446200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1461531" cy="858935"/>
          </a:xfrm>
        </p:spPr>
        <p:txBody>
          <a:bodyPr>
            <a:noAutofit/>
          </a:bodyPr>
          <a:lstStyle/>
          <a:p>
            <a:r>
              <a:rPr lang="en-US" sz="3600" dirty="0"/>
              <a:t>Main Screen &gt; Toolbox Drop-Down Menu &gt; Crystal Card Tool/Library Selected</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2" name="Picture 1">
            <a:extLst>
              <a:ext uri="{FF2B5EF4-FFF2-40B4-BE49-F238E27FC236}">
                <a16:creationId xmlns:a16="http://schemas.microsoft.com/office/drawing/2014/main" id="{CEADACD5-776F-774E-823C-EFB39B6DA4ED}"/>
              </a:ext>
            </a:extLst>
          </p:cNvPr>
          <p:cNvPicPr>
            <a:picLocks noChangeAspect="1"/>
          </p:cNvPicPr>
          <p:nvPr/>
        </p:nvPicPr>
        <p:blipFill>
          <a:blip r:embed="rId10"/>
          <a:stretch>
            <a:fillRect/>
          </a:stretch>
        </p:blipFill>
        <p:spPr>
          <a:xfrm>
            <a:off x="1168058" y="2626349"/>
            <a:ext cx="2261955" cy="1213771"/>
          </a:xfrm>
          <a:prstGeom prst="rect">
            <a:avLst/>
          </a:prstGeom>
        </p:spPr>
      </p:pic>
      <p:sp>
        <p:nvSpPr>
          <p:cNvPr id="52" name="TextBox 51">
            <a:hlinkClick r:id="rId11" action="ppaction://hlinksldjump"/>
            <a:extLst>
              <a:ext uri="{FF2B5EF4-FFF2-40B4-BE49-F238E27FC236}">
                <a16:creationId xmlns:a16="http://schemas.microsoft.com/office/drawing/2014/main" id="{8EF69B36-C7D4-1F4F-84A8-BEEA69C7E1DE}"/>
              </a:ext>
            </a:extLst>
          </p:cNvPr>
          <p:cNvSpPr txBox="1"/>
          <p:nvPr/>
        </p:nvSpPr>
        <p:spPr>
          <a:xfrm>
            <a:off x="1168057" y="3866716"/>
            <a:ext cx="2261956"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Snow Crystal Library</a:t>
            </a:r>
          </a:p>
        </p:txBody>
      </p:sp>
      <p:pic>
        <p:nvPicPr>
          <p:cNvPr id="3" name="Picture 2">
            <a:extLst>
              <a:ext uri="{FF2B5EF4-FFF2-40B4-BE49-F238E27FC236}">
                <a16:creationId xmlns:a16="http://schemas.microsoft.com/office/drawing/2014/main" id="{CD524E25-4752-B24D-BE5C-1787A2F076BA}"/>
              </a:ext>
            </a:extLst>
          </p:cNvPr>
          <p:cNvPicPr>
            <a:picLocks noChangeAspect="1"/>
          </p:cNvPicPr>
          <p:nvPr/>
        </p:nvPicPr>
        <p:blipFill>
          <a:blip r:embed="rId12"/>
          <a:stretch>
            <a:fillRect/>
          </a:stretch>
        </p:blipFill>
        <p:spPr>
          <a:xfrm>
            <a:off x="1168058" y="4177214"/>
            <a:ext cx="759872" cy="1203287"/>
          </a:xfrm>
          <a:prstGeom prst="rect">
            <a:avLst/>
          </a:prstGeom>
        </p:spPr>
      </p:pic>
      <p:pic>
        <p:nvPicPr>
          <p:cNvPr id="31" name="Picture 30">
            <a:extLst>
              <a:ext uri="{FF2B5EF4-FFF2-40B4-BE49-F238E27FC236}">
                <a16:creationId xmlns:a16="http://schemas.microsoft.com/office/drawing/2014/main" id="{0D426AA4-2A59-484A-B19D-50208BFACC78}"/>
              </a:ext>
            </a:extLst>
          </p:cNvPr>
          <p:cNvPicPr>
            <a:picLocks noChangeAspect="1"/>
          </p:cNvPicPr>
          <p:nvPr/>
        </p:nvPicPr>
        <p:blipFill>
          <a:blip r:embed="rId12"/>
          <a:stretch>
            <a:fillRect/>
          </a:stretch>
        </p:blipFill>
        <p:spPr>
          <a:xfrm>
            <a:off x="1884299" y="4192497"/>
            <a:ext cx="749305" cy="1203287"/>
          </a:xfrm>
          <a:prstGeom prst="rect">
            <a:avLst/>
          </a:prstGeom>
        </p:spPr>
      </p:pic>
      <p:pic>
        <p:nvPicPr>
          <p:cNvPr id="51" name="Picture 50">
            <a:extLst>
              <a:ext uri="{FF2B5EF4-FFF2-40B4-BE49-F238E27FC236}">
                <a16:creationId xmlns:a16="http://schemas.microsoft.com/office/drawing/2014/main" id="{44559650-23E6-C94A-969D-057AA598FEB8}"/>
              </a:ext>
            </a:extLst>
          </p:cNvPr>
          <p:cNvPicPr>
            <a:picLocks noChangeAspect="1"/>
          </p:cNvPicPr>
          <p:nvPr/>
        </p:nvPicPr>
        <p:blipFill>
          <a:blip r:embed="rId12"/>
          <a:stretch>
            <a:fillRect/>
          </a:stretch>
        </p:blipFill>
        <p:spPr>
          <a:xfrm>
            <a:off x="2608645" y="4188910"/>
            <a:ext cx="816733" cy="1203287"/>
          </a:xfrm>
          <a:prstGeom prst="rect">
            <a:avLst/>
          </a:prstGeom>
        </p:spPr>
      </p:pic>
      <p:pic>
        <p:nvPicPr>
          <p:cNvPr id="53" name="Picture 52">
            <a:hlinkClick r:id="rId13" action="ppaction://hlinksldjump"/>
            <a:extLst>
              <a:ext uri="{FF2B5EF4-FFF2-40B4-BE49-F238E27FC236}">
                <a16:creationId xmlns:a16="http://schemas.microsoft.com/office/drawing/2014/main" id="{94A364A0-C9D5-6B42-BD5E-AD84C66403B0}"/>
              </a:ext>
            </a:extLst>
          </p:cNvPr>
          <p:cNvPicPr>
            <a:picLocks noChangeAspect="1"/>
          </p:cNvPicPr>
          <p:nvPr/>
        </p:nvPicPr>
        <p:blipFill>
          <a:blip r:embed="rId14"/>
          <a:stretch>
            <a:fillRect/>
          </a:stretch>
        </p:blipFill>
        <p:spPr>
          <a:xfrm>
            <a:off x="3176039" y="2342652"/>
            <a:ext cx="256413" cy="255362"/>
          </a:xfrm>
          <a:prstGeom prst="rect">
            <a:avLst/>
          </a:prstGeom>
        </p:spPr>
      </p:pic>
      <p:pic>
        <p:nvPicPr>
          <p:cNvPr id="54" name="Picture 53">
            <a:hlinkClick r:id="rId15"/>
            <a:extLst>
              <a:ext uri="{FF2B5EF4-FFF2-40B4-BE49-F238E27FC236}">
                <a16:creationId xmlns:a16="http://schemas.microsoft.com/office/drawing/2014/main" id="{4B24DB54-83A5-2B4F-AD17-D07359B990FA}"/>
              </a:ext>
            </a:extLst>
          </p:cNvPr>
          <p:cNvPicPr>
            <a:picLocks noChangeAspect="1"/>
          </p:cNvPicPr>
          <p:nvPr/>
        </p:nvPicPr>
        <p:blipFill>
          <a:blip r:embed="rId16"/>
          <a:stretch>
            <a:fillRect/>
          </a:stretch>
        </p:blipFill>
        <p:spPr>
          <a:xfrm>
            <a:off x="3197479" y="5402382"/>
            <a:ext cx="242694" cy="241700"/>
          </a:xfrm>
          <a:prstGeom prst="rect">
            <a:avLst/>
          </a:prstGeom>
        </p:spPr>
      </p:pic>
      <p:pic>
        <p:nvPicPr>
          <p:cNvPr id="55" name="Picture 54">
            <a:hlinkClick r:id="rId17"/>
            <a:extLst>
              <a:ext uri="{FF2B5EF4-FFF2-40B4-BE49-F238E27FC236}">
                <a16:creationId xmlns:a16="http://schemas.microsoft.com/office/drawing/2014/main" id="{06CBBA8D-47FE-CC4B-AFAE-8B5D9CAE8617}"/>
              </a:ext>
            </a:extLst>
          </p:cNvPr>
          <p:cNvPicPr>
            <a:picLocks noChangeAspect="1"/>
          </p:cNvPicPr>
          <p:nvPr/>
        </p:nvPicPr>
        <p:blipFill>
          <a:blip r:embed="rId18"/>
          <a:stretch>
            <a:fillRect/>
          </a:stretch>
        </p:blipFill>
        <p:spPr>
          <a:xfrm>
            <a:off x="1165284" y="5387685"/>
            <a:ext cx="242696" cy="241701"/>
          </a:xfrm>
          <a:prstGeom prst="rect">
            <a:avLst/>
          </a:prstGeom>
        </p:spPr>
      </p:pic>
      <p:pic>
        <p:nvPicPr>
          <p:cNvPr id="56" name="Picture 55">
            <a:hlinkClick r:id="rId19" action="ppaction://hlinksldjump"/>
            <a:extLst>
              <a:ext uri="{FF2B5EF4-FFF2-40B4-BE49-F238E27FC236}">
                <a16:creationId xmlns:a16="http://schemas.microsoft.com/office/drawing/2014/main" id="{1147A654-08DC-614C-8D91-2613E1D606FA}"/>
              </a:ext>
            </a:extLst>
          </p:cNvPr>
          <p:cNvPicPr>
            <a:picLocks noChangeAspect="1"/>
          </p:cNvPicPr>
          <p:nvPr/>
        </p:nvPicPr>
        <p:blipFill>
          <a:blip r:embed="rId20"/>
          <a:stretch>
            <a:fillRect/>
          </a:stretch>
        </p:blipFill>
        <p:spPr>
          <a:xfrm>
            <a:off x="1199590" y="2344017"/>
            <a:ext cx="255042" cy="253997"/>
          </a:xfrm>
          <a:prstGeom prst="rect">
            <a:avLst/>
          </a:prstGeom>
        </p:spPr>
      </p:pic>
      <p:pic>
        <p:nvPicPr>
          <p:cNvPr id="27" name="Picture 26">
            <a:hlinkClick r:id="rId21" action="ppaction://hlinksldjump"/>
            <a:extLst>
              <a:ext uri="{FF2B5EF4-FFF2-40B4-BE49-F238E27FC236}">
                <a16:creationId xmlns:a16="http://schemas.microsoft.com/office/drawing/2014/main" id="{A1FD4282-E741-994B-8F84-7413F395FF17}"/>
              </a:ext>
            </a:extLst>
          </p:cNvPr>
          <p:cNvPicPr>
            <a:picLocks noChangeAspect="1"/>
          </p:cNvPicPr>
          <p:nvPr/>
        </p:nvPicPr>
        <p:blipFill>
          <a:blip r:embed="rId14"/>
          <a:stretch>
            <a:fillRect/>
          </a:stretch>
        </p:blipFill>
        <p:spPr>
          <a:xfrm>
            <a:off x="3154697" y="3911768"/>
            <a:ext cx="256413" cy="255362"/>
          </a:xfrm>
          <a:prstGeom prst="rect">
            <a:avLst/>
          </a:prstGeom>
        </p:spPr>
      </p:pic>
      <p:sp>
        <p:nvSpPr>
          <p:cNvPr id="30" name="TextBox 29">
            <a:extLst>
              <a:ext uri="{FF2B5EF4-FFF2-40B4-BE49-F238E27FC236}">
                <a16:creationId xmlns:a16="http://schemas.microsoft.com/office/drawing/2014/main" id="{28FB7E3B-22AB-F14D-B5E7-1533053A31AC}"/>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r>
              <a:rPr lang="en-US" sz="1200" dirty="0"/>
              <a:t>- Shows three different photos of the same snow phenomenon</a:t>
            </a:r>
          </a:p>
        </p:txBody>
      </p:sp>
      <p:sp>
        <p:nvSpPr>
          <p:cNvPr id="4" name="TextBox 3">
            <a:extLst>
              <a:ext uri="{FF2B5EF4-FFF2-40B4-BE49-F238E27FC236}">
                <a16:creationId xmlns:a16="http://schemas.microsoft.com/office/drawing/2014/main" id="{F227F89B-C099-454E-8E71-D7B67FCF09AE}"/>
              </a:ext>
            </a:extLst>
          </p:cNvPr>
          <p:cNvSpPr txBox="1"/>
          <p:nvPr/>
        </p:nvSpPr>
        <p:spPr>
          <a:xfrm>
            <a:off x="7527553" y="1554581"/>
            <a:ext cx="4408714" cy="12926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Once the subclass of crystal is selected, three different pictures of that crystal show up as a reference on the bottom of a split screen with the crystal viewer. The back button allows users to go back in the crystal library and pick another snow form to view on the split screen.</a:t>
            </a:r>
          </a:p>
        </p:txBody>
      </p:sp>
    </p:spTree>
    <p:extLst>
      <p:ext uri="{BB962C8B-B14F-4D97-AF65-F5344CB8AC3E}">
        <p14:creationId xmlns:p14="http://schemas.microsoft.com/office/powerpoint/2010/main" val="1867643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8229600" cy="1143000"/>
          </a:xfrm>
        </p:spPr>
        <p:txBody>
          <a:bodyPr>
            <a:noAutofit/>
          </a:bodyPr>
          <a:lstStyle/>
          <a:p>
            <a:r>
              <a:rPr lang="en-US" sz="3600" dirty="0"/>
              <a:t>Main Screen &gt; </a:t>
            </a:r>
            <a:r>
              <a:rPr lang="en-US" sz="3600" b="1" dirty="0"/>
              <a:t>Settings Drop-Down Menu </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8" name="TextBox 57">
            <a:hlinkClick r:id="rId10" action="ppaction://hlinksldjump"/>
            <a:extLst>
              <a:ext uri="{FF2B5EF4-FFF2-40B4-BE49-F238E27FC236}">
                <a16:creationId xmlns:a16="http://schemas.microsoft.com/office/drawing/2014/main" id="{F661AA8A-9A20-8847-932F-B324BFC57155}"/>
              </a:ext>
            </a:extLst>
          </p:cNvPr>
          <p:cNvSpPr txBox="1"/>
          <p:nvPr/>
        </p:nvSpPr>
        <p:spPr>
          <a:xfrm>
            <a:off x="1491308" y="2634138"/>
            <a:ext cx="1953164" cy="307777"/>
          </a:xfrm>
          <a:prstGeom prst="rect">
            <a:avLst/>
          </a:prstGeom>
          <a:solidFill>
            <a:srgbClr val="92D05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Settings</a:t>
            </a:r>
          </a:p>
        </p:txBody>
      </p:sp>
      <p:pic>
        <p:nvPicPr>
          <p:cNvPr id="65" name="Picture 64">
            <a:hlinkClick r:id="rId11" action="ppaction://hlinksldjump"/>
            <a:extLst>
              <a:ext uri="{FF2B5EF4-FFF2-40B4-BE49-F238E27FC236}">
                <a16:creationId xmlns:a16="http://schemas.microsoft.com/office/drawing/2014/main" id="{B606DA4C-2AD7-5D42-8DF6-B863BBDE1054}"/>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66" name="Picture 65">
            <a:hlinkClick r:id="rId13"/>
            <a:extLst>
              <a:ext uri="{FF2B5EF4-FFF2-40B4-BE49-F238E27FC236}">
                <a16:creationId xmlns:a16="http://schemas.microsoft.com/office/drawing/2014/main" id="{554A2EED-940D-544F-893A-8A235ABB5AAA}"/>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67" name="Picture 66">
            <a:hlinkClick r:id="rId15"/>
            <a:extLst>
              <a:ext uri="{FF2B5EF4-FFF2-40B4-BE49-F238E27FC236}">
                <a16:creationId xmlns:a16="http://schemas.microsoft.com/office/drawing/2014/main" id="{6DE33C7C-B492-4541-A88A-8A88BC11AC45}"/>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8" name="Picture 67">
            <a:hlinkClick r:id="rId17" action="ppaction://hlinksldjump"/>
            <a:extLst>
              <a:ext uri="{FF2B5EF4-FFF2-40B4-BE49-F238E27FC236}">
                <a16:creationId xmlns:a16="http://schemas.microsoft.com/office/drawing/2014/main" id="{5AD5D255-7ABF-394D-92F4-DD0A303D7FAC}"/>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5" name="Picture 44">
            <a:extLst>
              <a:ext uri="{FF2B5EF4-FFF2-40B4-BE49-F238E27FC236}">
                <a16:creationId xmlns:a16="http://schemas.microsoft.com/office/drawing/2014/main" id="{0CA3158A-5BF0-8241-9809-3B82B0DC45F9}"/>
              </a:ext>
            </a:extLst>
          </p:cNvPr>
          <p:cNvPicPr>
            <a:picLocks noChangeAspect="1"/>
          </p:cNvPicPr>
          <p:nvPr/>
        </p:nvPicPr>
        <p:blipFill>
          <a:blip r:embed="rId19"/>
          <a:stretch>
            <a:fillRect/>
          </a:stretch>
        </p:blipFill>
        <p:spPr>
          <a:xfrm>
            <a:off x="1158832" y="2631575"/>
            <a:ext cx="312902" cy="312902"/>
          </a:xfrm>
          <a:prstGeom prst="rect">
            <a:avLst/>
          </a:prstGeom>
        </p:spPr>
      </p:pic>
      <p:pic>
        <p:nvPicPr>
          <p:cNvPr id="50" name="Picture 49">
            <a:extLst>
              <a:ext uri="{FF2B5EF4-FFF2-40B4-BE49-F238E27FC236}">
                <a16:creationId xmlns:a16="http://schemas.microsoft.com/office/drawing/2014/main" id="{10961384-3B85-2449-A2C3-C3A488328DBD}"/>
              </a:ext>
            </a:extLst>
          </p:cNvPr>
          <p:cNvPicPr>
            <a:picLocks noChangeAspect="1"/>
          </p:cNvPicPr>
          <p:nvPr/>
        </p:nvPicPr>
        <p:blipFill>
          <a:blip r:embed="rId20"/>
          <a:stretch>
            <a:fillRect/>
          </a:stretch>
        </p:blipFill>
        <p:spPr>
          <a:xfrm>
            <a:off x="1181962" y="2941915"/>
            <a:ext cx="2252686" cy="2696034"/>
          </a:xfrm>
          <a:prstGeom prst="rect">
            <a:avLst/>
          </a:prstGeom>
        </p:spPr>
      </p:pic>
      <p:sp>
        <p:nvSpPr>
          <p:cNvPr id="53" name="TextBox 52">
            <a:extLst>
              <a:ext uri="{FF2B5EF4-FFF2-40B4-BE49-F238E27FC236}">
                <a16:creationId xmlns:a16="http://schemas.microsoft.com/office/drawing/2014/main" id="{CCFD7AEC-D682-454B-A2BD-85DDDB66199C}"/>
              </a:ext>
            </a:extLst>
          </p:cNvPr>
          <p:cNvSpPr txBox="1"/>
          <p:nvPr/>
        </p:nvSpPr>
        <p:spPr>
          <a:xfrm>
            <a:off x="8001257" y="4177567"/>
            <a:ext cx="3964576" cy="738664"/>
          </a:xfrm>
          <a:prstGeom prst="rect">
            <a:avLst/>
          </a:prstGeom>
          <a:noFill/>
        </p:spPr>
        <p:txBody>
          <a:bodyPr wrap="square" rtlCol="0">
            <a:spAutoFit/>
          </a:bodyPr>
          <a:lstStyle/>
          <a:p>
            <a:r>
              <a:rPr lang="en-US" b="1" dirty="0"/>
              <a:t>Features:</a:t>
            </a:r>
          </a:p>
          <a:p>
            <a:r>
              <a:rPr lang="en-US" sz="1200" dirty="0"/>
              <a:t>- Allows users to change their profile, sharing settings, and general settings</a:t>
            </a:r>
          </a:p>
        </p:txBody>
      </p:sp>
      <p:sp>
        <p:nvSpPr>
          <p:cNvPr id="3" name="TextBox 2">
            <a:extLst>
              <a:ext uri="{FF2B5EF4-FFF2-40B4-BE49-F238E27FC236}">
                <a16:creationId xmlns:a16="http://schemas.microsoft.com/office/drawing/2014/main" id="{E536F32D-26DB-744C-8531-6ED8FF9B2F86}"/>
              </a:ext>
            </a:extLst>
          </p:cNvPr>
          <p:cNvSpPr txBox="1"/>
          <p:nvPr/>
        </p:nvSpPr>
        <p:spPr>
          <a:xfrm>
            <a:off x="8001257" y="1470608"/>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settings menu, users can change settings on their profile, sharing, and general user settings.</a:t>
            </a:r>
          </a:p>
        </p:txBody>
      </p:sp>
    </p:spTree>
    <p:extLst>
      <p:ext uri="{BB962C8B-B14F-4D97-AF65-F5344CB8AC3E}">
        <p14:creationId xmlns:p14="http://schemas.microsoft.com/office/powerpoint/2010/main" val="461990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610194" cy="1143000"/>
          </a:xfrm>
        </p:spPr>
        <p:txBody>
          <a:bodyPr>
            <a:noAutofit/>
          </a:bodyPr>
          <a:lstStyle/>
          <a:p>
            <a:r>
              <a:rPr lang="en-US" sz="3600" dirty="0"/>
              <a:t>Main Screen &gt; </a:t>
            </a:r>
            <a:r>
              <a:rPr lang="en-US" sz="3600" b="1" dirty="0"/>
              <a:t>Researchers</a:t>
            </a:r>
            <a:r>
              <a:rPr lang="en-US" sz="3600" b="1" baseline="0" dirty="0"/>
              <a:t> Drop-Down Menu </a:t>
            </a:r>
            <a:r>
              <a:rPr lang="en-US" sz="3600" baseline="0" dirty="0"/>
              <a:t>(web only)</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1" name="Picture 50">
            <a:extLst>
              <a:ext uri="{FF2B5EF4-FFF2-40B4-BE49-F238E27FC236}">
                <a16:creationId xmlns:a16="http://schemas.microsoft.com/office/drawing/2014/main" id="{9AD60097-13E7-7A48-9613-4382F104AD82}"/>
              </a:ext>
            </a:extLst>
          </p:cNvPr>
          <p:cNvPicPr>
            <a:picLocks noChangeAspect="1"/>
          </p:cNvPicPr>
          <p:nvPr/>
        </p:nvPicPr>
        <p:blipFill>
          <a:blip r:embed="rId10"/>
          <a:stretch>
            <a:fillRect/>
          </a:stretch>
        </p:blipFill>
        <p:spPr>
          <a:xfrm>
            <a:off x="1195525" y="2633243"/>
            <a:ext cx="2249521" cy="459051"/>
          </a:xfrm>
          <a:prstGeom prst="rect">
            <a:avLst/>
          </a:prstGeom>
        </p:spPr>
      </p:pic>
      <p:sp>
        <p:nvSpPr>
          <p:cNvPr id="58" name="TextBox 57">
            <a:hlinkClick r:id="rId11" action="ppaction://hlinksldjump"/>
            <a:extLst>
              <a:ext uri="{FF2B5EF4-FFF2-40B4-BE49-F238E27FC236}">
                <a16:creationId xmlns:a16="http://schemas.microsoft.com/office/drawing/2014/main" id="{F661AA8A-9A20-8847-932F-B324BFC57155}"/>
              </a:ext>
            </a:extLst>
          </p:cNvPr>
          <p:cNvSpPr txBox="1"/>
          <p:nvPr/>
        </p:nvSpPr>
        <p:spPr>
          <a:xfrm>
            <a:off x="1476849" y="3104112"/>
            <a:ext cx="1953164" cy="307777"/>
          </a:xfrm>
          <a:prstGeom prst="rect">
            <a:avLst/>
          </a:prstGeom>
          <a:solidFill>
            <a:srgbClr val="0070C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Toolbox</a:t>
            </a:r>
          </a:p>
        </p:txBody>
      </p:sp>
      <p:sp>
        <p:nvSpPr>
          <p:cNvPr id="59" name="TextBox 58">
            <a:hlinkClick r:id="rId12" action="ppaction://hlinksldjump"/>
            <a:extLst>
              <a:ext uri="{FF2B5EF4-FFF2-40B4-BE49-F238E27FC236}">
                <a16:creationId xmlns:a16="http://schemas.microsoft.com/office/drawing/2014/main" id="{BC1EDAD7-3B06-2C4B-B5FD-ECDB2C32887E}"/>
              </a:ext>
            </a:extLst>
          </p:cNvPr>
          <p:cNvSpPr txBox="1"/>
          <p:nvPr/>
        </p:nvSpPr>
        <p:spPr>
          <a:xfrm>
            <a:off x="1491771" y="3460680"/>
            <a:ext cx="1953164" cy="307777"/>
          </a:xfrm>
          <a:prstGeom prst="rect">
            <a:avLst/>
          </a:prstGeom>
          <a:solidFill>
            <a:srgbClr val="92D050">
              <a:alpha val="50000"/>
            </a:srgb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Settings</a:t>
            </a:r>
          </a:p>
        </p:txBody>
      </p:sp>
      <p:sp>
        <p:nvSpPr>
          <p:cNvPr id="61" name="TextBox 60">
            <a:hlinkClick r:id="rId13" action="ppaction://hlinksldjump"/>
            <a:extLst>
              <a:ext uri="{FF2B5EF4-FFF2-40B4-BE49-F238E27FC236}">
                <a16:creationId xmlns:a16="http://schemas.microsoft.com/office/drawing/2014/main" id="{F5447C94-84E8-9E4F-9633-07700F1C7A1D}"/>
              </a:ext>
            </a:extLst>
          </p:cNvPr>
          <p:cNvSpPr txBox="1"/>
          <p:nvPr/>
        </p:nvSpPr>
        <p:spPr>
          <a:xfrm>
            <a:off x="1491771" y="4147854"/>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Data Downloads</a:t>
            </a:r>
          </a:p>
        </p:txBody>
      </p:sp>
      <p:sp>
        <p:nvSpPr>
          <p:cNvPr id="62" name="TextBox 61">
            <a:hlinkClick r:id="rId14" action="ppaction://hlinksldjump"/>
            <a:extLst>
              <a:ext uri="{FF2B5EF4-FFF2-40B4-BE49-F238E27FC236}">
                <a16:creationId xmlns:a16="http://schemas.microsoft.com/office/drawing/2014/main" id="{C0099FDC-64F9-2A4D-93C7-6A891433C105}"/>
              </a:ext>
            </a:extLst>
          </p:cNvPr>
          <p:cNvSpPr txBox="1"/>
          <p:nvPr/>
        </p:nvSpPr>
        <p:spPr>
          <a:xfrm>
            <a:off x="1488275" y="452066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My Data Access</a:t>
            </a:r>
          </a:p>
        </p:txBody>
      </p:sp>
      <p:sp>
        <p:nvSpPr>
          <p:cNvPr id="63" name="TextBox 62">
            <a:hlinkClick r:id="rId15" action="ppaction://hlinksldjump"/>
            <a:extLst>
              <a:ext uri="{FF2B5EF4-FFF2-40B4-BE49-F238E27FC236}">
                <a16:creationId xmlns:a16="http://schemas.microsoft.com/office/drawing/2014/main" id="{72BB2E87-7DA5-C948-921D-D4B8D870CD88}"/>
              </a:ext>
            </a:extLst>
          </p:cNvPr>
          <p:cNvSpPr txBox="1"/>
          <p:nvPr/>
        </p:nvSpPr>
        <p:spPr>
          <a:xfrm>
            <a:off x="1488275" y="4868458"/>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ALL Data</a:t>
            </a:r>
          </a:p>
        </p:txBody>
      </p:sp>
      <p:pic>
        <p:nvPicPr>
          <p:cNvPr id="64" name="Picture 63">
            <a:extLst>
              <a:ext uri="{FF2B5EF4-FFF2-40B4-BE49-F238E27FC236}">
                <a16:creationId xmlns:a16="http://schemas.microsoft.com/office/drawing/2014/main" id="{43DED1C9-FCB3-584A-9173-3BFBB93FC8F7}"/>
              </a:ext>
            </a:extLst>
          </p:cNvPr>
          <p:cNvPicPr>
            <a:picLocks noChangeAspect="1"/>
          </p:cNvPicPr>
          <p:nvPr/>
        </p:nvPicPr>
        <p:blipFill>
          <a:blip r:embed="rId16"/>
          <a:stretch>
            <a:fillRect/>
          </a:stretch>
        </p:blipFill>
        <p:spPr>
          <a:xfrm>
            <a:off x="3176039" y="2342652"/>
            <a:ext cx="256413" cy="255362"/>
          </a:xfrm>
          <a:prstGeom prst="rect">
            <a:avLst/>
          </a:prstGeom>
        </p:spPr>
      </p:pic>
      <p:pic>
        <p:nvPicPr>
          <p:cNvPr id="65" name="Picture 64">
            <a:hlinkClick r:id="rId17"/>
            <a:extLst>
              <a:ext uri="{FF2B5EF4-FFF2-40B4-BE49-F238E27FC236}">
                <a16:creationId xmlns:a16="http://schemas.microsoft.com/office/drawing/2014/main" id="{32B207B2-5A95-8448-933B-433BB9381111}"/>
              </a:ext>
            </a:extLst>
          </p:cNvPr>
          <p:cNvPicPr>
            <a:picLocks noChangeAspect="1"/>
          </p:cNvPicPr>
          <p:nvPr/>
        </p:nvPicPr>
        <p:blipFill>
          <a:blip r:embed="rId18"/>
          <a:stretch>
            <a:fillRect/>
          </a:stretch>
        </p:blipFill>
        <p:spPr>
          <a:xfrm>
            <a:off x="3181713" y="5307786"/>
            <a:ext cx="242694" cy="241700"/>
          </a:xfrm>
          <a:prstGeom prst="rect">
            <a:avLst/>
          </a:prstGeom>
        </p:spPr>
      </p:pic>
      <p:pic>
        <p:nvPicPr>
          <p:cNvPr id="66" name="Picture 65">
            <a:hlinkClick r:id="rId19"/>
            <a:extLst>
              <a:ext uri="{FF2B5EF4-FFF2-40B4-BE49-F238E27FC236}">
                <a16:creationId xmlns:a16="http://schemas.microsoft.com/office/drawing/2014/main" id="{89B51327-ED69-4F48-9D67-E04F6E7D94EE}"/>
              </a:ext>
            </a:extLst>
          </p:cNvPr>
          <p:cNvPicPr>
            <a:picLocks noChangeAspect="1"/>
          </p:cNvPicPr>
          <p:nvPr/>
        </p:nvPicPr>
        <p:blipFill>
          <a:blip r:embed="rId20"/>
          <a:stretch>
            <a:fillRect/>
          </a:stretch>
        </p:blipFill>
        <p:spPr>
          <a:xfrm>
            <a:off x="1196816" y="5308855"/>
            <a:ext cx="242696" cy="241701"/>
          </a:xfrm>
          <a:prstGeom prst="rect">
            <a:avLst/>
          </a:prstGeom>
        </p:spPr>
      </p:pic>
      <p:pic>
        <p:nvPicPr>
          <p:cNvPr id="67" name="Picture 66">
            <a:hlinkClick r:id="rId21" action="ppaction://hlinksldjump"/>
            <a:extLst>
              <a:ext uri="{FF2B5EF4-FFF2-40B4-BE49-F238E27FC236}">
                <a16:creationId xmlns:a16="http://schemas.microsoft.com/office/drawing/2014/main" id="{C1DB9184-F231-F44F-BBA7-A7ABEB8EFFFF}"/>
              </a:ext>
            </a:extLst>
          </p:cNvPr>
          <p:cNvPicPr>
            <a:picLocks noChangeAspect="1"/>
          </p:cNvPicPr>
          <p:nvPr/>
        </p:nvPicPr>
        <p:blipFill>
          <a:blip r:embed="rId22"/>
          <a:stretch>
            <a:fillRect/>
          </a:stretch>
        </p:blipFill>
        <p:spPr>
          <a:xfrm>
            <a:off x="1199590" y="2344017"/>
            <a:ext cx="255042" cy="253997"/>
          </a:xfrm>
          <a:prstGeom prst="rect">
            <a:avLst/>
          </a:prstGeom>
        </p:spPr>
      </p:pic>
      <p:pic>
        <p:nvPicPr>
          <p:cNvPr id="46" name="Picture 45">
            <a:extLst>
              <a:ext uri="{FF2B5EF4-FFF2-40B4-BE49-F238E27FC236}">
                <a16:creationId xmlns:a16="http://schemas.microsoft.com/office/drawing/2014/main" id="{A2C282B6-EA77-6244-BF1E-FD12AADB7AED}"/>
              </a:ext>
            </a:extLst>
          </p:cNvPr>
          <p:cNvPicPr>
            <a:picLocks noChangeAspect="1"/>
          </p:cNvPicPr>
          <p:nvPr/>
        </p:nvPicPr>
        <p:blipFill>
          <a:blip r:embed="rId23"/>
          <a:stretch>
            <a:fillRect/>
          </a:stretch>
        </p:blipFill>
        <p:spPr>
          <a:xfrm>
            <a:off x="1160618" y="3492536"/>
            <a:ext cx="312902" cy="312902"/>
          </a:xfrm>
          <a:prstGeom prst="rect">
            <a:avLst/>
          </a:prstGeom>
        </p:spPr>
      </p:pic>
      <p:pic>
        <p:nvPicPr>
          <p:cNvPr id="49" name="Picture 48">
            <a:extLst>
              <a:ext uri="{FF2B5EF4-FFF2-40B4-BE49-F238E27FC236}">
                <a16:creationId xmlns:a16="http://schemas.microsoft.com/office/drawing/2014/main" id="{5871D4F4-58A5-BF48-AC4D-B9D9044F7652}"/>
              </a:ext>
            </a:extLst>
          </p:cNvPr>
          <p:cNvPicPr>
            <a:picLocks noChangeAspect="1"/>
          </p:cNvPicPr>
          <p:nvPr/>
        </p:nvPicPr>
        <p:blipFill>
          <a:blip r:embed="rId24"/>
          <a:stretch>
            <a:fillRect/>
          </a:stretch>
        </p:blipFill>
        <p:spPr>
          <a:xfrm>
            <a:off x="1142692" y="3099597"/>
            <a:ext cx="339896" cy="339896"/>
          </a:xfrm>
          <a:prstGeom prst="rect">
            <a:avLst/>
          </a:prstGeom>
        </p:spPr>
      </p:pic>
      <p:sp>
        <p:nvSpPr>
          <p:cNvPr id="52" name="TextBox 51">
            <a:hlinkClick r:id="rId12" action="ppaction://hlinksldjump"/>
            <a:extLst>
              <a:ext uri="{FF2B5EF4-FFF2-40B4-BE49-F238E27FC236}">
                <a16:creationId xmlns:a16="http://schemas.microsoft.com/office/drawing/2014/main" id="{B5862265-AFEF-8C42-B969-A897935D3321}"/>
              </a:ext>
            </a:extLst>
          </p:cNvPr>
          <p:cNvSpPr txBox="1"/>
          <p:nvPr/>
        </p:nvSpPr>
        <p:spPr>
          <a:xfrm>
            <a:off x="1491771" y="3789762"/>
            <a:ext cx="1953164" cy="307777"/>
          </a:xfrm>
          <a:prstGeom prst="rect">
            <a:avLst/>
          </a:prstGeom>
          <a:solidFill>
            <a:schemeClr val="tx1">
              <a:alpha val="50196"/>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Researchers</a:t>
            </a:r>
          </a:p>
        </p:txBody>
      </p:sp>
      <p:pic>
        <p:nvPicPr>
          <p:cNvPr id="54" name="Picture 53">
            <a:extLst>
              <a:ext uri="{FF2B5EF4-FFF2-40B4-BE49-F238E27FC236}">
                <a16:creationId xmlns:a16="http://schemas.microsoft.com/office/drawing/2014/main" id="{2E633ABF-B3F6-434B-BCAB-61359592CAD6}"/>
              </a:ext>
            </a:extLst>
          </p:cNvPr>
          <p:cNvPicPr>
            <a:picLocks noChangeAspect="1"/>
          </p:cNvPicPr>
          <p:nvPr/>
        </p:nvPicPr>
        <p:blipFill>
          <a:blip r:embed="rId25"/>
          <a:stretch>
            <a:fillRect/>
          </a:stretch>
        </p:blipFill>
        <p:spPr>
          <a:xfrm>
            <a:off x="1178869" y="3821374"/>
            <a:ext cx="312902" cy="312902"/>
          </a:xfrm>
          <a:prstGeom prst="rect">
            <a:avLst/>
          </a:prstGeom>
        </p:spPr>
      </p:pic>
      <p:sp>
        <p:nvSpPr>
          <p:cNvPr id="68" name="TextBox 67">
            <a:extLst>
              <a:ext uri="{FF2B5EF4-FFF2-40B4-BE49-F238E27FC236}">
                <a16:creationId xmlns:a16="http://schemas.microsoft.com/office/drawing/2014/main" id="{489D8E99-C6F7-504A-8644-EB273CB88D4C}"/>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37CB2492-415C-DE42-A252-C1793B895BA7}"/>
              </a:ext>
            </a:extLst>
          </p:cNvPr>
          <p:cNvSpPr txBox="1"/>
          <p:nvPr/>
        </p:nvSpPr>
        <p:spPr>
          <a:xfrm>
            <a:off x="7527553" y="1699093"/>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the dropdown for for researchers to control and access their data and public data on the avalanche lab data.</a:t>
            </a:r>
          </a:p>
        </p:txBody>
      </p:sp>
    </p:spTree>
    <p:extLst>
      <p:ext uri="{BB962C8B-B14F-4D97-AF65-F5344CB8AC3E}">
        <p14:creationId xmlns:p14="http://schemas.microsoft.com/office/powerpoint/2010/main" val="1934772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11734800" cy="1143000"/>
          </a:xfrm>
        </p:spPr>
        <p:txBody>
          <a:bodyPr>
            <a:noAutofit/>
          </a:bodyPr>
          <a:lstStyle/>
          <a:p>
            <a:r>
              <a:rPr lang="en-US" sz="2400" dirty="0"/>
              <a:t>Main Screen &gt; Researchers</a:t>
            </a:r>
            <a:r>
              <a:rPr lang="en-US" sz="2400" baseline="0" dirty="0"/>
              <a:t> Drop-Down Menu &gt; My Data Downloads</a:t>
            </a:r>
            <a:endParaRPr lang="en-US" sz="24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60" name="TextBox 59">
            <a:hlinkClick r:id="rId10" action="ppaction://hlinksldjump"/>
            <a:extLst>
              <a:ext uri="{FF2B5EF4-FFF2-40B4-BE49-F238E27FC236}">
                <a16:creationId xmlns:a16="http://schemas.microsoft.com/office/drawing/2014/main" id="{651E85B9-89BB-E34D-9410-0606226C17FD}"/>
              </a:ext>
            </a:extLst>
          </p:cNvPr>
          <p:cNvSpPr txBox="1"/>
          <p:nvPr/>
        </p:nvSpPr>
        <p:spPr>
          <a:xfrm>
            <a:off x="1461927" y="2642185"/>
            <a:ext cx="1953164"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My Data Downloads</a:t>
            </a:r>
          </a:p>
        </p:txBody>
      </p:sp>
      <p:sp>
        <p:nvSpPr>
          <p:cNvPr id="61" name="TextBox 60">
            <a:hlinkClick r:id="rId10" action="ppaction://hlinksldjump"/>
            <a:extLst>
              <a:ext uri="{FF2B5EF4-FFF2-40B4-BE49-F238E27FC236}">
                <a16:creationId xmlns:a16="http://schemas.microsoft.com/office/drawing/2014/main" id="{F5447C94-84E8-9E4F-9633-07700F1C7A1D}"/>
              </a:ext>
            </a:extLst>
          </p:cNvPr>
          <p:cNvSpPr txBox="1"/>
          <p:nvPr/>
        </p:nvSpPr>
        <p:spPr>
          <a:xfrm>
            <a:off x="1476849" y="298005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Data que 1</a:t>
            </a:r>
          </a:p>
        </p:txBody>
      </p:sp>
      <p:sp>
        <p:nvSpPr>
          <p:cNvPr id="62" name="TextBox 61">
            <a:hlinkClick r:id="rId10" action="ppaction://hlinksldjump"/>
            <a:extLst>
              <a:ext uri="{FF2B5EF4-FFF2-40B4-BE49-F238E27FC236}">
                <a16:creationId xmlns:a16="http://schemas.microsoft.com/office/drawing/2014/main" id="{C0099FDC-64F9-2A4D-93C7-6A891433C105}"/>
              </a:ext>
            </a:extLst>
          </p:cNvPr>
          <p:cNvSpPr txBox="1"/>
          <p:nvPr/>
        </p:nvSpPr>
        <p:spPr>
          <a:xfrm>
            <a:off x="1473353" y="335287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Data que 2</a:t>
            </a:r>
          </a:p>
        </p:txBody>
      </p:sp>
      <p:sp>
        <p:nvSpPr>
          <p:cNvPr id="63" name="TextBox 62">
            <a:hlinkClick r:id="rId10" action="ppaction://hlinksldjump"/>
            <a:extLst>
              <a:ext uri="{FF2B5EF4-FFF2-40B4-BE49-F238E27FC236}">
                <a16:creationId xmlns:a16="http://schemas.microsoft.com/office/drawing/2014/main" id="{72BB2E87-7DA5-C948-921D-D4B8D870CD88}"/>
              </a:ext>
            </a:extLst>
          </p:cNvPr>
          <p:cNvSpPr txBox="1"/>
          <p:nvPr/>
        </p:nvSpPr>
        <p:spPr>
          <a:xfrm>
            <a:off x="1473353" y="3700663"/>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Data que 3</a:t>
            </a:r>
          </a:p>
        </p:txBody>
      </p:sp>
      <p:pic>
        <p:nvPicPr>
          <p:cNvPr id="52" name="Picture 51">
            <a:hlinkClick r:id="rId11" action="ppaction://hlinksldjump"/>
            <a:extLst>
              <a:ext uri="{FF2B5EF4-FFF2-40B4-BE49-F238E27FC236}">
                <a16:creationId xmlns:a16="http://schemas.microsoft.com/office/drawing/2014/main" id="{F7647522-04A9-C54C-B76D-0599D71FF600}"/>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5C8BF872-2B3E-A848-B9B8-87E30F3BBA92}"/>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0096E416-B66A-8943-964C-2630206EDBA7}"/>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4" name="Picture 63">
            <a:hlinkClick r:id="rId17" action="ppaction://hlinksldjump"/>
            <a:extLst>
              <a:ext uri="{FF2B5EF4-FFF2-40B4-BE49-F238E27FC236}">
                <a16:creationId xmlns:a16="http://schemas.microsoft.com/office/drawing/2014/main" id="{5EC9DD0E-95B1-184A-ADEC-AA9485E22C0C}"/>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7" name="Picture 46">
            <a:extLst>
              <a:ext uri="{FF2B5EF4-FFF2-40B4-BE49-F238E27FC236}">
                <a16:creationId xmlns:a16="http://schemas.microsoft.com/office/drawing/2014/main" id="{D0068604-DDC2-E043-9243-F193C7881413}"/>
              </a:ext>
            </a:extLst>
          </p:cNvPr>
          <p:cNvPicPr>
            <a:picLocks noChangeAspect="1"/>
          </p:cNvPicPr>
          <p:nvPr/>
        </p:nvPicPr>
        <p:blipFill>
          <a:blip r:embed="rId19"/>
          <a:stretch>
            <a:fillRect/>
          </a:stretch>
        </p:blipFill>
        <p:spPr>
          <a:xfrm>
            <a:off x="1163947" y="2653579"/>
            <a:ext cx="312902" cy="312902"/>
          </a:xfrm>
          <a:prstGeom prst="rect">
            <a:avLst/>
          </a:prstGeom>
        </p:spPr>
      </p:pic>
      <p:sp>
        <p:nvSpPr>
          <p:cNvPr id="50" name="TextBox 49">
            <a:extLst>
              <a:ext uri="{FF2B5EF4-FFF2-40B4-BE49-F238E27FC236}">
                <a16:creationId xmlns:a16="http://schemas.microsoft.com/office/drawing/2014/main" id="{F5B0A91C-5C94-2547-9EC9-8F98CF7183D9}"/>
              </a:ext>
            </a:extLst>
          </p:cNvPr>
          <p:cNvSpPr txBox="1"/>
          <p:nvPr/>
        </p:nvSpPr>
        <p:spPr>
          <a:xfrm>
            <a:off x="7527553" y="3307081"/>
            <a:ext cx="3964576" cy="1107996"/>
          </a:xfrm>
          <a:prstGeom prst="rect">
            <a:avLst/>
          </a:prstGeom>
          <a:noFill/>
        </p:spPr>
        <p:txBody>
          <a:bodyPr wrap="square" rtlCol="0">
            <a:spAutoFit/>
          </a:bodyPr>
          <a:lstStyle/>
          <a:p>
            <a:r>
              <a:rPr lang="en-US" b="1" dirty="0"/>
              <a:t>Features:</a:t>
            </a:r>
          </a:p>
          <a:p>
            <a:pPr marL="171450" indent="-171450">
              <a:buFontTx/>
              <a:buChar char="-"/>
            </a:pPr>
            <a:r>
              <a:rPr lang="en-US" sz="1200" dirty="0"/>
              <a:t>This is where researchers can  view their data downloads and edit the details of those downloads.</a:t>
            </a:r>
          </a:p>
          <a:p>
            <a:pPr marL="171450" indent="-171450">
              <a:buFontTx/>
              <a:buChar char="-"/>
            </a:pPr>
            <a:r>
              <a:rPr lang="en-US" sz="1200" dirty="0"/>
              <a:t>The goal of this screen is to allow researchers to manage how they download data from the site</a:t>
            </a:r>
          </a:p>
        </p:txBody>
      </p:sp>
      <p:sp>
        <p:nvSpPr>
          <p:cNvPr id="2" name="TextBox 1">
            <a:extLst>
              <a:ext uri="{FF2B5EF4-FFF2-40B4-BE49-F238E27FC236}">
                <a16:creationId xmlns:a16="http://schemas.microsoft.com/office/drawing/2014/main" id="{19606471-C7F5-934C-9CD4-5A2897AC6884}"/>
              </a:ext>
            </a:extLst>
          </p:cNvPr>
          <p:cNvSpPr txBox="1"/>
          <p:nvPr/>
        </p:nvSpPr>
        <p:spPr>
          <a:xfrm>
            <a:off x="7527553" y="1554258"/>
            <a:ext cx="44087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the researchers can set up data downloads, which allows them to access the Avalanche lab data set via the API protocols. </a:t>
            </a:r>
          </a:p>
        </p:txBody>
      </p:sp>
    </p:spTree>
    <p:extLst>
      <p:ext uri="{BB962C8B-B14F-4D97-AF65-F5344CB8AC3E}">
        <p14:creationId xmlns:p14="http://schemas.microsoft.com/office/powerpoint/2010/main" val="1717396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126123" y="147413"/>
            <a:ext cx="11934497" cy="1143000"/>
          </a:xfrm>
        </p:spPr>
        <p:txBody>
          <a:bodyPr>
            <a:noAutofit/>
          </a:bodyPr>
          <a:lstStyle/>
          <a:p>
            <a:r>
              <a:rPr lang="en-US" sz="3600" dirty="0"/>
              <a:t>Main Screen &gt; Researchers</a:t>
            </a:r>
            <a:r>
              <a:rPr lang="en-US" sz="3600" baseline="0" dirty="0"/>
              <a:t> Drop-Down Menu &gt; My Data Access</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60" name="TextBox 59">
            <a:hlinkClick r:id="rId10" action="ppaction://hlinksldjump"/>
            <a:extLst>
              <a:ext uri="{FF2B5EF4-FFF2-40B4-BE49-F238E27FC236}">
                <a16:creationId xmlns:a16="http://schemas.microsoft.com/office/drawing/2014/main" id="{651E85B9-89BB-E34D-9410-0606226C17FD}"/>
              </a:ext>
            </a:extLst>
          </p:cNvPr>
          <p:cNvSpPr txBox="1"/>
          <p:nvPr/>
        </p:nvSpPr>
        <p:spPr>
          <a:xfrm>
            <a:off x="1439512" y="2612175"/>
            <a:ext cx="1953164" cy="307777"/>
          </a:xfrm>
          <a:prstGeom prst="rect">
            <a:avLst/>
          </a:prstGeom>
          <a:solidFill>
            <a:schemeClr val="tx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bg1"/>
                </a:solidFill>
              </a:rPr>
              <a:t>My Data Access</a:t>
            </a:r>
          </a:p>
        </p:txBody>
      </p:sp>
      <p:sp>
        <p:nvSpPr>
          <p:cNvPr id="61" name="TextBox 60">
            <a:hlinkClick r:id="rId10" action="ppaction://hlinksldjump"/>
            <a:extLst>
              <a:ext uri="{FF2B5EF4-FFF2-40B4-BE49-F238E27FC236}">
                <a16:creationId xmlns:a16="http://schemas.microsoft.com/office/drawing/2014/main" id="{F5447C94-84E8-9E4F-9633-07700F1C7A1D}"/>
              </a:ext>
            </a:extLst>
          </p:cNvPr>
          <p:cNvSpPr txBox="1"/>
          <p:nvPr/>
        </p:nvSpPr>
        <p:spPr>
          <a:xfrm>
            <a:off x="1454434" y="295004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Data By Group</a:t>
            </a:r>
          </a:p>
        </p:txBody>
      </p:sp>
      <p:sp>
        <p:nvSpPr>
          <p:cNvPr id="62" name="TextBox 61">
            <a:hlinkClick r:id="rId10" action="ppaction://hlinksldjump"/>
            <a:extLst>
              <a:ext uri="{FF2B5EF4-FFF2-40B4-BE49-F238E27FC236}">
                <a16:creationId xmlns:a16="http://schemas.microsoft.com/office/drawing/2014/main" id="{C0099FDC-64F9-2A4D-93C7-6A891433C105}"/>
              </a:ext>
            </a:extLst>
          </p:cNvPr>
          <p:cNvSpPr txBox="1"/>
          <p:nvPr/>
        </p:nvSpPr>
        <p:spPr>
          <a:xfrm>
            <a:off x="1450938" y="3257826"/>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My Data</a:t>
            </a:r>
          </a:p>
        </p:txBody>
      </p:sp>
      <p:sp>
        <p:nvSpPr>
          <p:cNvPr id="63" name="TextBox 62">
            <a:hlinkClick r:id="rId10" action="ppaction://hlinksldjump"/>
            <a:extLst>
              <a:ext uri="{FF2B5EF4-FFF2-40B4-BE49-F238E27FC236}">
                <a16:creationId xmlns:a16="http://schemas.microsoft.com/office/drawing/2014/main" id="{72BB2E87-7DA5-C948-921D-D4B8D870CD88}"/>
              </a:ext>
            </a:extLst>
          </p:cNvPr>
          <p:cNvSpPr txBox="1"/>
          <p:nvPr/>
        </p:nvSpPr>
        <p:spPr>
          <a:xfrm>
            <a:off x="1454434" y="3558861"/>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View ALL Data</a:t>
            </a:r>
          </a:p>
        </p:txBody>
      </p:sp>
      <p:pic>
        <p:nvPicPr>
          <p:cNvPr id="52" name="Picture 51">
            <a:hlinkClick r:id="rId11" action="ppaction://hlinksldjump"/>
            <a:extLst>
              <a:ext uri="{FF2B5EF4-FFF2-40B4-BE49-F238E27FC236}">
                <a16:creationId xmlns:a16="http://schemas.microsoft.com/office/drawing/2014/main" id="{2E246CE8-7F5F-7845-AF53-4E074C1F6BC5}"/>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4" name="Picture 53">
            <a:hlinkClick r:id="rId13"/>
            <a:extLst>
              <a:ext uri="{FF2B5EF4-FFF2-40B4-BE49-F238E27FC236}">
                <a16:creationId xmlns:a16="http://schemas.microsoft.com/office/drawing/2014/main" id="{D0FE551F-583B-BB44-AE18-92DB680468D8}"/>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55" name="Picture 54">
            <a:hlinkClick r:id="rId15"/>
            <a:extLst>
              <a:ext uri="{FF2B5EF4-FFF2-40B4-BE49-F238E27FC236}">
                <a16:creationId xmlns:a16="http://schemas.microsoft.com/office/drawing/2014/main" id="{F35F3E00-AFF0-9446-B864-FDBF576FDAF2}"/>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4" name="Picture 63">
            <a:hlinkClick r:id="rId17" action="ppaction://hlinksldjump"/>
            <a:extLst>
              <a:ext uri="{FF2B5EF4-FFF2-40B4-BE49-F238E27FC236}">
                <a16:creationId xmlns:a16="http://schemas.microsoft.com/office/drawing/2014/main" id="{D6AE78E3-5C9F-0B4D-8FF5-C15379E1BDF2}"/>
              </a:ext>
            </a:extLst>
          </p:cNvPr>
          <p:cNvPicPr>
            <a:picLocks noChangeAspect="1"/>
          </p:cNvPicPr>
          <p:nvPr/>
        </p:nvPicPr>
        <p:blipFill>
          <a:blip r:embed="rId18"/>
          <a:stretch>
            <a:fillRect/>
          </a:stretch>
        </p:blipFill>
        <p:spPr>
          <a:xfrm>
            <a:off x="1199590" y="2344017"/>
            <a:ext cx="255042" cy="253997"/>
          </a:xfrm>
          <a:prstGeom prst="rect">
            <a:avLst/>
          </a:prstGeom>
        </p:spPr>
      </p:pic>
      <p:pic>
        <p:nvPicPr>
          <p:cNvPr id="47" name="Picture 46">
            <a:extLst>
              <a:ext uri="{FF2B5EF4-FFF2-40B4-BE49-F238E27FC236}">
                <a16:creationId xmlns:a16="http://schemas.microsoft.com/office/drawing/2014/main" id="{49B54D46-D800-064A-A125-46BF65667531}"/>
              </a:ext>
            </a:extLst>
          </p:cNvPr>
          <p:cNvPicPr>
            <a:picLocks noChangeAspect="1"/>
          </p:cNvPicPr>
          <p:nvPr/>
        </p:nvPicPr>
        <p:blipFill>
          <a:blip r:embed="rId19"/>
          <a:stretch>
            <a:fillRect/>
          </a:stretch>
        </p:blipFill>
        <p:spPr>
          <a:xfrm>
            <a:off x="1141532" y="2623569"/>
            <a:ext cx="312902" cy="312902"/>
          </a:xfrm>
          <a:prstGeom prst="rect">
            <a:avLst/>
          </a:prstGeom>
        </p:spPr>
      </p:pic>
      <p:sp>
        <p:nvSpPr>
          <p:cNvPr id="50" name="TextBox 49">
            <a:extLst>
              <a:ext uri="{FF2B5EF4-FFF2-40B4-BE49-F238E27FC236}">
                <a16:creationId xmlns:a16="http://schemas.microsoft.com/office/drawing/2014/main" id="{E67F8254-0766-F243-A7D6-FE1C86337C87}"/>
              </a:ext>
            </a:extLst>
          </p:cNvPr>
          <p:cNvSpPr txBox="1"/>
          <p:nvPr/>
        </p:nvSpPr>
        <p:spPr>
          <a:xfrm>
            <a:off x="7527553" y="3307081"/>
            <a:ext cx="3964576" cy="553998"/>
          </a:xfrm>
          <a:prstGeom prst="rect">
            <a:avLst/>
          </a:prstGeom>
          <a:noFill/>
        </p:spPr>
        <p:txBody>
          <a:bodyPr wrap="square" rtlCol="0">
            <a:spAutoFit/>
          </a:bodyPr>
          <a:lstStyle/>
          <a:p>
            <a:r>
              <a:rPr lang="en-US" b="1" dirty="0"/>
              <a:t>Features:</a:t>
            </a:r>
          </a:p>
          <a:p>
            <a:endParaRPr lang="en-US" sz="1200" dirty="0"/>
          </a:p>
        </p:txBody>
      </p:sp>
      <p:sp>
        <p:nvSpPr>
          <p:cNvPr id="2" name="TextBox 1">
            <a:extLst>
              <a:ext uri="{FF2B5EF4-FFF2-40B4-BE49-F238E27FC236}">
                <a16:creationId xmlns:a16="http://schemas.microsoft.com/office/drawing/2014/main" id="{3E4F0AED-E7E4-CD4E-B2DE-002D28EE6CA3}"/>
              </a:ext>
            </a:extLst>
          </p:cNvPr>
          <p:cNvSpPr txBox="1"/>
          <p:nvPr/>
        </p:nvSpPr>
        <p:spPr>
          <a:xfrm>
            <a:off x="7527553" y="1402993"/>
            <a:ext cx="440871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researchers can view their data, the data of their group/org, or ALL data.</a:t>
            </a:r>
          </a:p>
        </p:txBody>
      </p:sp>
    </p:spTree>
    <p:extLst>
      <p:ext uri="{BB962C8B-B14F-4D97-AF65-F5344CB8AC3E}">
        <p14:creationId xmlns:p14="http://schemas.microsoft.com/office/powerpoint/2010/main" val="2179764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816390" cy="776175"/>
          </a:xfrm>
        </p:spPr>
        <p:txBody>
          <a:bodyPr>
            <a:noAutofit/>
          </a:bodyPr>
          <a:lstStyle/>
          <a:p>
            <a:r>
              <a:rPr lang="en-US" sz="3600" dirty="0"/>
              <a:t>Main Screen &gt; Record Data Drop-down Menu &gt; Snow Obs. Sub-menu</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Snow Obs.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sp>
        <p:nvSpPr>
          <p:cNvPr id="53" name="TextBox 52">
            <a:hlinkClick r:id="rId10" action="ppaction://hlinksldjump"/>
            <a:extLst>
              <a:ext uri="{FF2B5EF4-FFF2-40B4-BE49-F238E27FC236}">
                <a16:creationId xmlns:a16="http://schemas.microsoft.com/office/drawing/2014/main" id="{FF61F291-3E0E-D442-8C6F-2DCED096CCD8}"/>
              </a:ext>
            </a:extLst>
          </p:cNvPr>
          <p:cNvSpPr txBox="1"/>
          <p:nvPr/>
        </p:nvSpPr>
        <p:spPr>
          <a:xfrm>
            <a:off x="1445399" y="2639455"/>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Quick Observation</a:t>
            </a:r>
          </a:p>
        </p:txBody>
      </p:sp>
      <p:sp>
        <p:nvSpPr>
          <p:cNvPr id="55" name="TextBox 54">
            <a:hlinkClick r:id="rId11" action="ppaction://hlinksldjump"/>
            <a:extLst>
              <a:ext uri="{FF2B5EF4-FFF2-40B4-BE49-F238E27FC236}">
                <a16:creationId xmlns:a16="http://schemas.microsoft.com/office/drawing/2014/main" id="{F9FD724D-44E3-3B48-A361-2A75EEA9B975}"/>
              </a:ext>
            </a:extLst>
          </p:cNvPr>
          <p:cNvSpPr txBox="1"/>
          <p:nvPr/>
        </p:nvSpPr>
        <p:spPr>
          <a:xfrm>
            <a:off x="1445399" y="2941057"/>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Test Pit </a:t>
            </a:r>
          </a:p>
        </p:txBody>
      </p:sp>
      <p:sp>
        <p:nvSpPr>
          <p:cNvPr id="56" name="TextBox 55">
            <a:hlinkClick r:id="rId12" action="ppaction://hlinksldjump"/>
            <a:extLst>
              <a:ext uri="{FF2B5EF4-FFF2-40B4-BE49-F238E27FC236}">
                <a16:creationId xmlns:a16="http://schemas.microsoft.com/office/drawing/2014/main" id="{8590EE07-46BB-3F49-85A6-EE7E809E660E}"/>
              </a:ext>
            </a:extLst>
          </p:cNvPr>
          <p:cNvSpPr txBox="1"/>
          <p:nvPr/>
        </p:nvSpPr>
        <p:spPr>
          <a:xfrm>
            <a:off x="1445399" y="3242659"/>
            <a:ext cx="1953164" cy="307777"/>
          </a:xfrm>
          <a:prstGeom prst="rect">
            <a:avLst/>
          </a:prstGeom>
          <a:solidFill>
            <a:schemeClr val="bg1">
              <a:alpha val="50000"/>
            </a:schemeClr>
          </a:solidFill>
          <a:ln w="6350" cap="flat" cmpd="sng" algn="ctr">
            <a:solidFill>
              <a:schemeClr val="tx1">
                <a:alpha val="50000"/>
              </a:schemeClr>
            </a:solidFill>
            <a:prstDash val="solid"/>
            <a:round/>
            <a:headEnd type="none" w="med" len="med"/>
            <a:tailEnd type="none" w="med" len="med"/>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tx1">
                    <a:lumMod val="75000"/>
                    <a:lumOff val="25000"/>
                  </a:schemeClr>
                </a:solidFill>
              </a:rPr>
              <a:t>Full Pit</a:t>
            </a:r>
          </a:p>
        </p:txBody>
      </p:sp>
      <p:pic>
        <p:nvPicPr>
          <p:cNvPr id="10" name="Picture 9">
            <a:extLst>
              <a:ext uri="{FF2B5EF4-FFF2-40B4-BE49-F238E27FC236}">
                <a16:creationId xmlns:a16="http://schemas.microsoft.com/office/drawing/2014/main" id="{7423CF16-FB94-0640-9A63-DCE5E9792F05}"/>
              </a:ext>
            </a:extLst>
          </p:cNvPr>
          <p:cNvPicPr>
            <a:picLocks noChangeAspect="1"/>
          </p:cNvPicPr>
          <p:nvPr/>
        </p:nvPicPr>
        <p:blipFill>
          <a:blip r:embed="rId13"/>
          <a:stretch>
            <a:fillRect/>
          </a:stretch>
        </p:blipFill>
        <p:spPr>
          <a:xfrm>
            <a:off x="1168058" y="3868867"/>
            <a:ext cx="2280495" cy="1484144"/>
          </a:xfrm>
          <a:prstGeom prst="rect">
            <a:avLst/>
          </a:prstGeom>
        </p:spPr>
      </p:pic>
      <p:pic>
        <p:nvPicPr>
          <p:cNvPr id="67" name="Picture 66">
            <a:hlinkClick r:id="rId14" action="ppaction://hlinksldjump"/>
            <a:extLst>
              <a:ext uri="{FF2B5EF4-FFF2-40B4-BE49-F238E27FC236}">
                <a16:creationId xmlns:a16="http://schemas.microsoft.com/office/drawing/2014/main" id="{3832C3CE-9156-554D-B925-A5FB6A7CC238}"/>
              </a:ext>
            </a:extLst>
          </p:cNvPr>
          <p:cNvPicPr>
            <a:picLocks noChangeAspect="1"/>
          </p:cNvPicPr>
          <p:nvPr/>
        </p:nvPicPr>
        <p:blipFill>
          <a:blip r:embed="rId15"/>
          <a:stretch>
            <a:fillRect/>
          </a:stretch>
        </p:blipFill>
        <p:spPr>
          <a:xfrm>
            <a:off x="3176039" y="2342652"/>
            <a:ext cx="256413" cy="255362"/>
          </a:xfrm>
          <a:prstGeom prst="rect">
            <a:avLst/>
          </a:prstGeom>
        </p:spPr>
      </p:pic>
      <p:pic>
        <p:nvPicPr>
          <p:cNvPr id="68" name="Picture 67">
            <a:hlinkClick r:id="rId16"/>
            <a:extLst>
              <a:ext uri="{FF2B5EF4-FFF2-40B4-BE49-F238E27FC236}">
                <a16:creationId xmlns:a16="http://schemas.microsoft.com/office/drawing/2014/main" id="{03D5699A-0808-6F42-A16B-41315EB379AE}"/>
              </a:ext>
            </a:extLst>
          </p:cNvPr>
          <p:cNvPicPr>
            <a:picLocks noChangeAspect="1"/>
          </p:cNvPicPr>
          <p:nvPr/>
        </p:nvPicPr>
        <p:blipFill>
          <a:blip r:embed="rId17"/>
          <a:stretch>
            <a:fillRect/>
          </a:stretch>
        </p:blipFill>
        <p:spPr>
          <a:xfrm>
            <a:off x="3197479" y="5370850"/>
            <a:ext cx="242694" cy="241700"/>
          </a:xfrm>
          <a:prstGeom prst="rect">
            <a:avLst/>
          </a:prstGeom>
        </p:spPr>
      </p:pic>
      <p:pic>
        <p:nvPicPr>
          <p:cNvPr id="69" name="Picture 68">
            <a:hlinkClick r:id="rId18"/>
            <a:extLst>
              <a:ext uri="{FF2B5EF4-FFF2-40B4-BE49-F238E27FC236}">
                <a16:creationId xmlns:a16="http://schemas.microsoft.com/office/drawing/2014/main" id="{02F44FC9-B282-4E46-ACD6-5F8DFDBE232C}"/>
              </a:ext>
            </a:extLst>
          </p:cNvPr>
          <p:cNvPicPr>
            <a:picLocks noChangeAspect="1"/>
          </p:cNvPicPr>
          <p:nvPr/>
        </p:nvPicPr>
        <p:blipFill>
          <a:blip r:embed="rId19"/>
          <a:stretch>
            <a:fillRect/>
          </a:stretch>
        </p:blipFill>
        <p:spPr>
          <a:xfrm>
            <a:off x="1165284" y="5356153"/>
            <a:ext cx="242696" cy="241701"/>
          </a:xfrm>
          <a:prstGeom prst="rect">
            <a:avLst/>
          </a:prstGeom>
        </p:spPr>
      </p:pic>
      <p:pic>
        <p:nvPicPr>
          <p:cNvPr id="70" name="Picture 69">
            <a:hlinkClick r:id="rId20" action="ppaction://hlinksldjump"/>
            <a:extLst>
              <a:ext uri="{FF2B5EF4-FFF2-40B4-BE49-F238E27FC236}">
                <a16:creationId xmlns:a16="http://schemas.microsoft.com/office/drawing/2014/main" id="{8F5A1813-7F0F-E641-958E-7673D16A21DD}"/>
              </a:ext>
            </a:extLst>
          </p:cNvPr>
          <p:cNvPicPr>
            <a:picLocks noChangeAspect="1"/>
          </p:cNvPicPr>
          <p:nvPr/>
        </p:nvPicPr>
        <p:blipFill>
          <a:blip r:embed="rId21"/>
          <a:stretch>
            <a:fillRect/>
          </a:stretch>
        </p:blipFill>
        <p:spPr>
          <a:xfrm>
            <a:off x="1199590" y="2344017"/>
            <a:ext cx="255042" cy="253997"/>
          </a:xfrm>
          <a:prstGeom prst="rect">
            <a:avLst/>
          </a:prstGeom>
        </p:spPr>
      </p:pic>
      <p:sp>
        <p:nvSpPr>
          <p:cNvPr id="26" name="TextBox 25">
            <a:extLst>
              <a:ext uri="{FF2B5EF4-FFF2-40B4-BE49-F238E27FC236}">
                <a16:creationId xmlns:a16="http://schemas.microsoft.com/office/drawing/2014/main" id="{03D21005-AE6B-BC47-966D-7B517252F74E}"/>
              </a:ext>
            </a:extLst>
          </p:cNvPr>
          <p:cNvSpPr txBox="1"/>
          <p:nvPr/>
        </p:nvSpPr>
        <p:spPr>
          <a:xfrm>
            <a:off x="5105654" y="1895873"/>
            <a:ext cx="4408714" cy="923330"/>
          </a:xfrm>
          <a:prstGeom prst="rect">
            <a:avLst/>
          </a:prstGeom>
          <a:noFill/>
        </p:spPr>
        <p:txBody>
          <a:bodyPr wrap="square" rtlCol="0">
            <a:spAutoFit/>
          </a:bodyPr>
          <a:lstStyle/>
          <a:p>
            <a:r>
              <a:rPr lang="en-US" b="1" dirty="0"/>
              <a:t>Notes:</a:t>
            </a:r>
          </a:p>
          <a:p>
            <a:r>
              <a:rPr lang="en-US" sz="1200" dirty="0"/>
              <a:t>This is the snow obs. Sub-menu. The user can select the type of snow obs. To record. “Test pit” and “full pit” will be selectable by PRO level users only.</a:t>
            </a:r>
          </a:p>
        </p:txBody>
      </p:sp>
      <p:sp>
        <p:nvSpPr>
          <p:cNvPr id="27" name="TextBox 26">
            <a:extLst>
              <a:ext uri="{FF2B5EF4-FFF2-40B4-BE49-F238E27FC236}">
                <a16:creationId xmlns:a16="http://schemas.microsoft.com/office/drawing/2014/main" id="{298F006C-19A0-9241-A0D1-E8FE8E8DA943}"/>
              </a:ext>
            </a:extLst>
          </p:cNvPr>
          <p:cNvSpPr txBox="1"/>
          <p:nvPr/>
        </p:nvSpPr>
        <p:spPr>
          <a:xfrm>
            <a:off x="5034978" y="3591868"/>
            <a:ext cx="3964576" cy="923330"/>
          </a:xfrm>
          <a:prstGeom prst="rect">
            <a:avLst/>
          </a:prstGeom>
          <a:noFill/>
        </p:spPr>
        <p:txBody>
          <a:bodyPr wrap="square" rtlCol="0">
            <a:spAutoFit/>
          </a:bodyPr>
          <a:lstStyle/>
          <a:p>
            <a:r>
              <a:rPr lang="en-US" b="1" dirty="0"/>
              <a:t>Features:</a:t>
            </a:r>
          </a:p>
          <a:p>
            <a:pPr marL="171450" indent="-171450">
              <a:buFontTx/>
              <a:buChar char="-"/>
            </a:pPr>
            <a:r>
              <a:rPr lang="en-US" sz="1200" dirty="0"/>
              <a:t>Quick Observation is the only option for the Free App</a:t>
            </a:r>
          </a:p>
          <a:p>
            <a:pPr marL="171450" indent="-171450">
              <a:buFontTx/>
              <a:buChar char="-"/>
            </a:pPr>
            <a:r>
              <a:rPr lang="en-US" sz="1200" dirty="0"/>
              <a:t>Quick Pit and Full Pit are turned on for the PRO users</a:t>
            </a:r>
          </a:p>
          <a:p>
            <a:endParaRPr lang="en-US" sz="1200" dirty="0"/>
          </a:p>
        </p:txBody>
      </p:sp>
    </p:spTree>
    <p:extLst>
      <p:ext uri="{BB962C8B-B14F-4D97-AF65-F5344CB8AC3E}">
        <p14:creationId xmlns:p14="http://schemas.microsoft.com/office/powerpoint/2010/main" val="35135724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200" y="274638"/>
            <a:ext cx="11734800" cy="1143000"/>
          </a:xfrm>
        </p:spPr>
        <p:txBody>
          <a:bodyPr>
            <a:noAutofit/>
          </a:bodyPr>
          <a:lstStyle/>
          <a:p>
            <a:r>
              <a:rPr lang="en-US" sz="3600" dirty="0"/>
              <a:t>Main Screen &gt; Researchers</a:t>
            </a:r>
            <a:r>
              <a:rPr lang="en-US" sz="3600" baseline="0" dirty="0"/>
              <a:t> Drop-Down Menu &gt; View ALL Data</a:t>
            </a:r>
            <a:endParaRPr lang="en-US" sz="3600" dirty="0"/>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AVALANCHE LAB </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52" name="Picture 51">
            <a:extLst>
              <a:ext uri="{FF2B5EF4-FFF2-40B4-BE49-F238E27FC236}">
                <a16:creationId xmlns:a16="http://schemas.microsoft.com/office/drawing/2014/main" id="{04D87B73-0A33-F242-8023-EF4B03887996}"/>
              </a:ext>
            </a:extLst>
          </p:cNvPr>
          <p:cNvPicPr>
            <a:picLocks noChangeAspect="1"/>
          </p:cNvPicPr>
          <p:nvPr/>
        </p:nvPicPr>
        <p:blipFill>
          <a:blip r:embed="rId10"/>
          <a:stretch>
            <a:fillRect/>
          </a:stretch>
        </p:blipFill>
        <p:spPr>
          <a:xfrm>
            <a:off x="1177288" y="2644961"/>
            <a:ext cx="2243455" cy="2692263"/>
          </a:xfrm>
          <a:prstGeom prst="rect">
            <a:avLst/>
          </a:prstGeom>
        </p:spPr>
      </p:pic>
      <p:pic>
        <p:nvPicPr>
          <p:cNvPr id="54" name="Picture 53">
            <a:hlinkClick r:id="rId11" action="ppaction://hlinksldjump"/>
            <a:extLst>
              <a:ext uri="{FF2B5EF4-FFF2-40B4-BE49-F238E27FC236}">
                <a16:creationId xmlns:a16="http://schemas.microsoft.com/office/drawing/2014/main" id="{39D6CCA5-3DEF-854F-BCAA-1A55FF5E8E70}"/>
              </a:ext>
            </a:extLst>
          </p:cNvPr>
          <p:cNvPicPr>
            <a:picLocks noChangeAspect="1"/>
          </p:cNvPicPr>
          <p:nvPr/>
        </p:nvPicPr>
        <p:blipFill>
          <a:blip r:embed="rId12"/>
          <a:stretch>
            <a:fillRect/>
          </a:stretch>
        </p:blipFill>
        <p:spPr>
          <a:xfrm>
            <a:off x="3176039" y="2342652"/>
            <a:ext cx="256413" cy="255362"/>
          </a:xfrm>
          <a:prstGeom prst="rect">
            <a:avLst/>
          </a:prstGeom>
        </p:spPr>
      </p:pic>
      <p:pic>
        <p:nvPicPr>
          <p:cNvPr id="55" name="Picture 54">
            <a:hlinkClick r:id="rId13"/>
            <a:extLst>
              <a:ext uri="{FF2B5EF4-FFF2-40B4-BE49-F238E27FC236}">
                <a16:creationId xmlns:a16="http://schemas.microsoft.com/office/drawing/2014/main" id="{5FDBF7F5-F86E-9840-A200-5DDF6D138EBF}"/>
              </a:ext>
            </a:extLst>
          </p:cNvPr>
          <p:cNvPicPr>
            <a:picLocks noChangeAspect="1"/>
          </p:cNvPicPr>
          <p:nvPr/>
        </p:nvPicPr>
        <p:blipFill>
          <a:blip r:embed="rId14"/>
          <a:stretch>
            <a:fillRect/>
          </a:stretch>
        </p:blipFill>
        <p:spPr>
          <a:xfrm>
            <a:off x="3181713" y="5307786"/>
            <a:ext cx="242694" cy="241700"/>
          </a:xfrm>
          <a:prstGeom prst="rect">
            <a:avLst/>
          </a:prstGeom>
        </p:spPr>
      </p:pic>
      <p:pic>
        <p:nvPicPr>
          <p:cNvPr id="64" name="Picture 63">
            <a:hlinkClick r:id="rId15"/>
            <a:extLst>
              <a:ext uri="{FF2B5EF4-FFF2-40B4-BE49-F238E27FC236}">
                <a16:creationId xmlns:a16="http://schemas.microsoft.com/office/drawing/2014/main" id="{332258F8-B8DF-394C-B897-CEF77C212A63}"/>
              </a:ext>
            </a:extLst>
          </p:cNvPr>
          <p:cNvPicPr>
            <a:picLocks noChangeAspect="1"/>
          </p:cNvPicPr>
          <p:nvPr/>
        </p:nvPicPr>
        <p:blipFill>
          <a:blip r:embed="rId16"/>
          <a:stretch>
            <a:fillRect/>
          </a:stretch>
        </p:blipFill>
        <p:spPr>
          <a:xfrm>
            <a:off x="1196816" y="5308855"/>
            <a:ext cx="242696" cy="241701"/>
          </a:xfrm>
          <a:prstGeom prst="rect">
            <a:avLst/>
          </a:prstGeom>
        </p:spPr>
      </p:pic>
      <p:pic>
        <p:nvPicPr>
          <p:cNvPr id="65" name="Picture 64">
            <a:hlinkClick r:id="rId17" action="ppaction://hlinksldjump"/>
            <a:extLst>
              <a:ext uri="{FF2B5EF4-FFF2-40B4-BE49-F238E27FC236}">
                <a16:creationId xmlns:a16="http://schemas.microsoft.com/office/drawing/2014/main" id="{02AD8941-1652-4B4B-A765-7C1889660E26}"/>
              </a:ext>
            </a:extLst>
          </p:cNvPr>
          <p:cNvPicPr>
            <a:picLocks noChangeAspect="1"/>
          </p:cNvPicPr>
          <p:nvPr/>
        </p:nvPicPr>
        <p:blipFill>
          <a:blip r:embed="rId18"/>
          <a:stretch>
            <a:fillRect/>
          </a:stretch>
        </p:blipFill>
        <p:spPr>
          <a:xfrm>
            <a:off x="1199590" y="2344017"/>
            <a:ext cx="255042" cy="253997"/>
          </a:xfrm>
          <a:prstGeom prst="rect">
            <a:avLst/>
          </a:prstGeom>
        </p:spPr>
      </p:pic>
      <p:sp>
        <p:nvSpPr>
          <p:cNvPr id="24" name="TextBox 23">
            <a:extLst>
              <a:ext uri="{FF2B5EF4-FFF2-40B4-BE49-F238E27FC236}">
                <a16:creationId xmlns:a16="http://schemas.microsoft.com/office/drawing/2014/main" id="{171EF109-FE54-DF40-A800-4CFF95A7FAF8}"/>
              </a:ext>
            </a:extLst>
          </p:cNvPr>
          <p:cNvSpPr txBox="1"/>
          <p:nvPr/>
        </p:nvSpPr>
        <p:spPr>
          <a:xfrm>
            <a:off x="7527553" y="3307081"/>
            <a:ext cx="3964576" cy="738664"/>
          </a:xfrm>
          <a:prstGeom prst="rect">
            <a:avLst/>
          </a:prstGeom>
          <a:noFill/>
        </p:spPr>
        <p:txBody>
          <a:bodyPr wrap="square" rtlCol="0">
            <a:spAutoFit/>
          </a:bodyPr>
          <a:lstStyle/>
          <a:p>
            <a:r>
              <a:rPr lang="en-US" b="1" dirty="0"/>
              <a:t>Features:</a:t>
            </a:r>
          </a:p>
          <a:p>
            <a:r>
              <a:rPr lang="en-US" sz="1200" dirty="0"/>
              <a:t>- This is where researchers can view all public and private data for research purposes</a:t>
            </a:r>
          </a:p>
        </p:txBody>
      </p:sp>
      <p:sp>
        <p:nvSpPr>
          <p:cNvPr id="2" name="TextBox 1">
            <a:extLst>
              <a:ext uri="{FF2B5EF4-FFF2-40B4-BE49-F238E27FC236}">
                <a16:creationId xmlns:a16="http://schemas.microsoft.com/office/drawing/2014/main" id="{E7D2B213-A824-7F4A-A38B-FB47AE55DFC7}"/>
              </a:ext>
            </a:extLst>
          </p:cNvPr>
          <p:cNvSpPr txBox="1"/>
          <p:nvPr/>
        </p:nvSpPr>
        <p:spPr>
          <a:xfrm>
            <a:off x="7527553" y="1754300"/>
            <a:ext cx="440871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Notes:</a:t>
            </a:r>
          </a:p>
          <a:p>
            <a:r>
              <a:rPr lang="en-US" sz="1200" dirty="0"/>
              <a:t>This is where researchers can view ALL data public and private.</a:t>
            </a:r>
          </a:p>
        </p:txBody>
      </p:sp>
    </p:spTree>
    <p:extLst>
      <p:ext uri="{BB962C8B-B14F-4D97-AF65-F5344CB8AC3E}">
        <p14:creationId xmlns:p14="http://schemas.microsoft.com/office/powerpoint/2010/main" val="2566780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816390" cy="776175"/>
          </a:xfrm>
        </p:spPr>
        <p:txBody>
          <a:bodyPr>
            <a:noAutofit/>
          </a:bodyPr>
          <a:lstStyle/>
          <a:p>
            <a:r>
              <a:rPr lang="en-US" sz="3600" dirty="0"/>
              <a:t>Main Screen &gt; Record Data Drop-down Menu &gt; Snow Obs. &gt; Quick Observation</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Quick Obs.</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2E6128F8-4369-454C-AD21-66F779C437C2}"/>
              </a:ext>
            </a:extLst>
          </p:cNvPr>
          <p:cNvPicPr>
            <a:picLocks noChangeAspect="1"/>
          </p:cNvPicPr>
          <p:nvPr/>
        </p:nvPicPr>
        <p:blipFill>
          <a:blip r:embed="rId10"/>
          <a:stretch>
            <a:fillRect/>
          </a:stretch>
        </p:blipFill>
        <p:spPr>
          <a:xfrm>
            <a:off x="1176013" y="2613947"/>
            <a:ext cx="2244730" cy="2700195"/>
          </a:xfrm>
          <a:prstGeom prst="rect">
            <a:avLst/>
          </a:prstGeom>
        </p:spPr>
      </p:pic>
      <p:pic>
        <p:nvPicPr>
          <p:cNvPr id="6" name="Picture 5">
            <a:extLst>
              <a:ext uri="{FF2B5EF4-FFF2-40B4-BE49-F238E27FC236}">
                <a16:creationId xmlns:a16="http://schemas.microsoft.com/office/drawing/2014/main" id="{DB601E75-8539-254B-B4DE-F4D653F9C839}"/>
              </a:ext>
            </a:extLst>
          </p:cNvPr>
          <p:cNvPicPr>
            <a:picLocks noChangeAspect="1"/>
          </p:cNvPicPr>
          <p:nvPr/>
        </p:nvPicPr>
        <p:blipFill>
          <a:blip r:embed="rId11"/>
          <a:stretch>
            <a:fillRect/>
          </a:stretch>
        </p:blipFill>
        <p:spPr>
          <a:xfrm>
            <a:off x="4352803" y="1684204"/>
            <a:ext cx="1199038" cy="1723617"/>
          </a:xfrm>
          <a:prstGeom prst="rect">
            <a:avLst/>
          </a:prstGeom>
        </p:spPr>
      </p:pic>
      <p:pic>
        <p:nvPicPr>
          <p:cNvPr id="9" name="Picture 8">
            <a:extLst>
              <a:ext uri="{FF2B5EF4-FFF2-40B4-BE49-F238E27FC236}">
                <a16:creationId xmlns:a16="http://schemas.microsoft.com/office/drawing/2014/main" id="{F8367E0D-8172-924E-8CA2-C884565AE9D8}"/>
              </a:ext>
            </a:extLst>
          </p:cNvPr>
          <p:cNvPicPr>
            <a:picLocks noChangeAspect="1"/>
          </p:cNvPicPr>
          <p:nvPr/>
        </p:nvPicPr>
        <p:blipFill>
          <a:blip r:embed="rId12"/>
          <a:stretch>
            <a:fillRect/>
          </a:stretch>
        </p:blipFill>
        <p:spPr>
          <a:xfrm>
            <a:off x="4343533" y="3446063"/>
            <a:ext cx="1202009" cy="1662894"/>
          </a:xfrm>
          <a:prstGeom prst="rect">
            <a:avLst/>
          </a:prstGeom>
        </p:spPr>
      </p:pic>
      <p:pic>
        <p:nvPicPr>
          <p:cNvPr id="11" name="Picture 10">
            <a:extLst>
              <a:ext uri="{FF2B5EF4-FFF2-40B4-BE49-F238E27FC236}">
                <a16:creationId xmlns:a16="http://schemas.microsoft.com/office/drawing/2014/main" id="{10DF3BA2-03FE-094D-A6C6-80407E3F14B4}"/>
              </a:ext>
            </a:extLst>
          </p:cNvPr>
          <p:cNvPicPr>
            <a:picLocks noChangeAspect="1"/>
          </p:cNvPicPr>
          <p:nvPr/>
        </p:nvPicPr>
        <p:blipFill>
          <a:blip r:embed="rId13"/>
          <a:stretch>
            <a:fillRect/>
          </a:stretch>
        </p:blipFill>
        <p:spPr>
          <a:xfrm>
            <a:off x="5855809" y="1684204"/>
            <a:ext cx="1202009" cy="1727888"/>
          </a:xfrm>
          <a:prstGeom prst="rect">
            <a:avLst/>
          </a:prstGeom>
        </p:spPr>
      </p:pic>
      <p:pic>
        <p:nvPicPr>
          <p:cNvPr id="13" name="Picture 12">
            <a:extLst>
              <a:ext uri="{FF2B5EF4-FFF2-40B4-BE49-F238E27FC236}">
                <a16:creationId xmlns:a16="http://schemas.microsoft.com/office/drawing/2014/main" id="{72938D66-3606-E04F-B215-6F7AF3038D8E}"/>
              </a:ext>
            </a:extLst>
          </p:cNvPr>
          <p:cNvPicPr>
            <a:picLocks noChangeAspect="1"/>
          </p:cNvPicPr>
          <p:nvPr/>
        </p:nvPicPr>
        <p:blipFill>
          <a:blip r:embed="rId14"/>
          <a:stretch>
            <a:fillRect/>
          </a:stretch>
        </p:blipFill>
        <p:spPr>
          <a:xfrm>
            <a:off x="5763522" y="5356276"/>
            <a:ext cx="693291" cy="924388"/>
          </a:xfrm>
          <a:prstGeom prst="rect">
            <a:avLst/>
          </a:prstGeom>
        </p:spPr>
      </p:pic>
      <p:pic>
        <p:nvPicPr>
          <p:cNvPr id="15" name="Picture 14">
            <a:extLst>
              <a:ext uri="{FF2B5EF4-FFF2-40B4-BE49-F238E27FC236}">
                <a16:creationId xmlns:a16="http://schemas.microsoft.com/office/drawing/2014/main" id="{B276AF0C-2DD1-C14C-8C8E-EF14D235F51D}"/>
              </a:ext>
            </a:extLst>
          </p:cNvPr>
          <p:cNvPicPr>
            <a:picLocks noChangeAspect="1"/>
          </p:cNvPicPr>
          <p:nvPr/>
        </p:nvPicPr>
        <p:blipFill>
          <a:blip r:embed="rId15"/>
          <a:stretch>
            <a:fillRect/>
          </a:stretch>
        </p:blipFill>
        <p:spPr>
          <a:xfrm>
            <a:off x="6563888" y="5342291"/>
            <a:ext cx="714269" cy="952358"/>
          </a:xfrm>
          <a:prstGeom prst="rect">
            <a:avLst/>
          </a:prstGeom>
        </p:spPr>
      </p:pic>
      <p:pic>
        <p:nvPicPr>
          <p:cNvPr id="17" name="Picture 16">
            <a:extLst>
              <a:ext uri="{FF2B5EF4-FFF2-40B4-BE49-F238E27FC236}">
                <a16:creationId xmlns:a16="http://schemas.microsoft.com/office/drawing/2014/main" id="{B087A23C-86DE-234D-B53F-24119BF8111B}"/>
              </a:ext>
            </a:extLst>
          </p:cNvPr>
          <p:cNvPicPr>
            <a:picLocks noChangeAspect="1"/>
          </p:cNvPicPr>
          <p:nvPr/>
        </p:nvPicPr>
        <p:blipFill>
          <a:blip r:embed="rId16"/>
          <a:stretch>
            <a:fillRect/>
          </a:stretch>
        </p:blipFill>
        <p:spPr>
          <a:xfrm>
            <a:off x="5865394" y="3521561"/>
            <a:ext cx="1202009" cy="1602679"/>
          </a:xfrm>
          <a:prstGeom prst="rect">
            <a:avLst/>
          </a:prstGeom>
        </p:spPr>
      </p:pic>
      <p:pic>
        <p:nvPicPr>
          <p:cNvPr id="19" name="Picture 18">
            <a:extLst>
              <a:ext uri="{FF2B5EF4-FFF2-40B4-BE49-F238E27FC236}">
                <a16:creationId xmlns:a16="http://schemas.microsoft.com/office/drawing/2014/main" id="{B89FC0D8-0506-174F-A8AE-F59C1B966AEE}"/>
              </a:ext>
            </a:extLst>
          </p:cNvPr>
          <p:cNvPicPr>
            <a:picLocks noChangeAspect="1"/>
          </p:cNvPicPr>
          <p:nvPr/>
        </p:nvPicPr>
        <p:blipFill>
          <a:blip r:embed="rId17"/>
          <a:stretch>
            <a:fillRect/>
          </a:stretch>
        </p:blipFill>
        <p:spPr>
          <a:xfrm>
            <a:off x="4347887" y="5120838"/>
            <a:ext cx="1202343" cy="1603124"/>
          </a:xfrm>
          <a:prstGeom prst="rect">
            <a:avLst/>
          </a:prstGeom>
        </p:spPr>
      </p:pic>
      <p:pic>
        <p:nvPicPr>
          <p:cNvPr id="55" name="Picture 54">
            <a:hlinkClick r:id="rId18" action="ppaction://hlinksldjump"/>
            <a:extLst>
              <a:ext uri="{FF2B5EF4-FFF2-40B4-BE49-F238E27FC236}">
                <a16:creationId xmlns:a16="http://schemas.microsoft.com/office/drawing/2014/main" id="{E91690BA-628C-C549-A7A1-C58EF8F617F6}"/>
              </a:ext>
            </a:extLst>
          </p:cNvPr>
          <p:cNvPicPr>
            <a:picLocks noChangeAspect="1"/>
          </p:cNvPicPr>
          <p:nvPr/>
        </p:nvPicPr>
        <p:blipFill>
          <a:blip r:embed="rId19"/>
          <a:stretch>
            <a:fillRect/>
          </a:stretch>
        </p:blipFill>
        <p:spPr>
          <a:xfrm>
            <a:off x="3176039" y="2342652"/>
            <a:ext cx="256413" cy="255362"/>
          </a:xfrm>
          <a:prstGeom prst="rect">
            <a:avLst/>
          </a:prstGeom>
        </p:spPr>
      </p:pic>
      <p:pic>
        <p:nvPicPr>
          <p:cNvPr id="56" name="Picture 55">
            <a:hlinkClick r:id="rId20"/>
            <a:extLst>
              <a:ext uri="{FF2B5EF4-FFF2-40B4-BE49-F238E27FC236}">
                <a16:creationId xmlns:a16="http://schemas.microsoft.com/office/drawing/2014/main" id="{A01250A1-34D3-6043-9AB8-51F65BB16A03}"/>
              </a:ext>
            </a:extLst>
          </p:cNvPr>
          <p:cNvPicPr>
            <a:picLocks noChangeAspect="1"/>
          </p:cNvPicPr>
          <p:nvPr/>
        </p:nvPicPr>
        <p:blipFill>
          <a:blip r:embed="rId21"/>
          <a:stretch>
            <a:fillRect/>
          </a:stretch>
        </p:blipFill>
        <p:spPr>
          <a:xfrm>
            <a:off x="3197479" y="5370850"/>
            <a:ext cx="242694" cy="241700"/>
          </a:xfrm>
          <a:prstGeom prst="rect">
            <a:avLst/>
          </a:prstGeom>
        </p:spPr>
      </p:pic>
      <p:pic>
        <p:nvPicPr>
          <p:cNvPr id="57" name="Picture 56">
            <a:hlinkClick r:id="rId22"/>
            <a:extLst>
              <a:ext uri="{FF2B5EF4-FFF2-40B4-BE49-F238E27FC236}">
                <a16:creationId xmlns:a16="http://schemas.microsoft.com/office/drawing/2014/main" id="{13B57BD7-A0F2-2545-BC25-2E693A6D7166}"/>
              </a:ext>
            </a:extLst>
          </p:cNvPr>
          <p:cNvPicPr>
            <a:picLocks noChangeAspect="1"/>
          </p:cNvPicPr>
          <p:nvPr/>
        </p:nvPicPr>
        <p:blipFill>
          <a:blip r:embed="rId23"/>
          <a:stretch>
            <a:fillRect/>
          </a:stretch>
        </p:blipFill>
        <p:spPr>
          <a:xfrm>
            <a:off x="1165284" y="5371919"/>
            <a:ext cx="242696" cy="241701"/>
          </a:xfrm>
          <a:prstGeom prst="rect">
            <a:avLst/>
          </a:prstGeom>
        </p:spPr>
      </p:pic>
      <p:pic>
        <p:nvPicPr>
          <p:cNvPr id="58" name="Picture 57">
            <a:hlinkClick r:id="rId24" action="ppaction://hlinksldjump"/>
            <a:extLst>
              <a:ext uri="{FF2B5EF4-FFF2-40B4-BE49-F238E27FC236}">
                <a16:creationId xmlns:a16="http://schemas.microsoft.com/office/drawing/2014/main" id="{5D31A86F-E182-C04B-8101-B408B41C032B}"/>
              </a:ext>
            </a:extLst>
          </p:cNvPr>
          <p:cNvPicPr>
            <a:picLocks noChangeAspect="1"/>
          </p:cNvPicPr>
          <p:nvPr/>
        </p:nvPicPr>
        <p:blipFill>
          <a:blip r:embed="rId25"/>
          <a:stretch>
            <a:fillRect/>
          </a:stretch>
        </p:blipFill>
        <p:spPr>
          <a:xfrm>
            <a:off x="1199590" y="2344017"/>
            <a:ext cx="255042" cy="253997"/>
          </a:xfrm>
          <a:prstGeom prst="rect">
            <a:avLst/>
          </a:prstGeom>
        </p:spPr>
      </p:pic>
      <p:sp>
        <p:nvSpPr>
          <p:cNvPr id="30" name="TextBox 29">
            <a:extLst>
              <a:ext uri="{FF2B5EF4-FFF2-40B4-BE49-F238E27FC236}">
                <a16:creationId xmlns:a16="http://schemas.microsoft.com/office/drawing/2014/main" id="{25BA997C-F503-A749-B75C-85D4DF55989E}"/>
              </a:ext>
            </a:extLst>
          </p:cNvPr>
          <p:cNvSpPr txBox="1"/>
          <p:nvPr/>
        </p:nvSpPr>
        <p:spPr>
          <a:xfrm>
            <a:off x="7548088" y="947975"/>
            <a:ext cx="4408714" cy="1292662"/>
          </a:xfrm>
          <a:prstGeom prst="rect">
            <a:avLst/>
          </a:prstGeom>
          <a:noFill/>
        </p:spPr>
        <p:txBody>
          <a:bodyPr wrap="square" rtlCol="0">
            <a:spAutoFit/>
          </a:bodyPr>
          <a:lstStyle/>
          <a:p>
            <a:r>
              <a:rPr lang="en-US" b="1" dirty="0"/>
              <a:t>Notes:</a:t>
            </a:r>
          </a:p>
          <a:p>
            <a:r>
              <a:rPr lang="en-US" sz="1200" dirty="0"/>
              <a:t>The snow </a:t>
            </a:r>
            <a:r>
              <a:rPr lang="en-US" sz="1200" dirty="0" err="1"/>
              <a:t>obs</a:t>
            </a:r>
            <a:r>
              <a:rPr lang="en-US" sz="1200" dirty="0"/>
              <a:t>. Screen will allow all users to enter quick observation data. These base functions will be included in the “test &amp; full pit” PRO. The screen will launch sub-screens for location, weather, signs of instability, log stability tests, access the camera, notes, and export.</a:t>
            </a:r>
          </a:p>
        </p:txBody>
      </p:sp>
      <p:sp>
        <p:nvSpPr>
          <p:cNvPr id="31" name="TextBox 30">
            <a:extLst>
              <a:ext uri="{FF2B5EF4-FFF2-40B4-BE49-F238E27FC236}">
                <a16:creationId xmlns:a16="http://schemas.microsoft.com/office/drawing/2014/main" id="{B387D0F3-0B8B-CA44-8A24-00D67D324674}"/>
              </a:ext>
            </a:extLst>
          </p:cNvPr>
          <p:cNvSpPr txBox="1"/>
          <p:nvPr/>
        </p:nvSpPr>
        <p:spPr>
          <a:xfrm>
            <a:off x="7548088" y="3232678"/>
            <a:ext cx="3964576" cy="1661993"/>
          </a:xfrm>
          <a:prstGeom prst="rect">
            <a:avLst/>
          </a:prstGeom>
          <a:noFill/>
        </p:spPr>
        <p:txBody>
          <a:bodyPr wrap="square" rtlCol="0">
            <a:spAutoFit/>
          </a:bodyPr>
          <a:lstStyle/>
          <a:p>
            <a:r>
              <a:rPr lang="en-US" b="1" dirty="0"/>
              <a:t>Features:</a:t>
            </a:r>
          </a:p>
          <a:p>
            <a:pPr marL="171450" indent="-171450">
              <a:buFontTx/>
              <a:buChar char="-"/>
            </a:pPr>
            <a:r>
              <a:rPr lang="en-US" sz="1200" dirty="0"/>
              <a:t>Location logging</a:t>
            </a:r>
          </a:p>
          <a:p>
            <a:pPr marL="171450" indent="-171450">
              <a:buFontTx/>
              <a:buChar char="-"/>
            </a:pPr>
            <a:r>
              <a:rPr lang="en-US" sz="1200" dirty="0"/>
              <a:t>Weather </a:t>
            </a:r>
            <a:r>
              <a:rPr lang="en-US" sz="1200" dirty="0" err="1"/>
              <a:t>obs</a:t>
            </a:r>
            <a:endParaRPr lang="en-US" sz="1200" dirty="0"/>
          </a:p>
          <a:p>
            <a:pPr marL="171450" indent="-171450">
              <a:buFontTx/>
              <a:buChar char="-"/>
            </a:pPr>
            <a:r>
              <a:rPr lang="en-US" sz="1200" dirty="0"/>
              <a:t>Signs of instability</a:t>
            </a:r>
          </a:p>
          <a:p>
            <a:pPr marL="171450" indent="-171450">
              <a:buFontTx/>
              <a:buChar char="-"/>
            </a:pPr>
            <a:r>
              <a:rPr lang="en-US" sz="1200" dirty="0"/>
              <a:t>Log Stability tests</a:t>
            </a:r>
          </a:p>
          <a:p>
            <a:pPr marL="171450" indent="-171450">
              <a:buFontTx/>
              <a:buChar char="-"/>
            </a:pPr>
            <a:r>
              <a:rPr lang="en-US" sz="1200" dirty="0"/>
              <a:t>Access to camera</a:t>
            </a:r>
          </a:p>
          <a:p>
            <a:pPr marL="171450" indent="-171450">
              <a:buFontTx/>
              <a:buChar char="-"/>
            </a:pPr>
            <a:r>
              <a:rPr lang="en-US" sz="1200" dirty="0"/>
              <a:t>Take notes</a:t>
            </a:r>
          </a:p>
          <a:p>
            <a:pPr marL="171450" indent="-171450">
              <a:buFontTx/>
              <a:buChar char="-"/>
            </a:pPr>
            <a:r>
              <a:rPr lang="en-US" sz="1200" dirty="0"/>
              <a:t>Export observations</a:t>
            </a:r>
          </a:p>
        </p:txBody>
      </p:sp>
    </p:spTree>
    <p:extLst>
      <p:ext uri="{BB962C8B-B14F-4D97-AF65-F5344CB8AC3E}">
        <p14:creationId xmlns:p14="http://schemas.microsoft.com/office/powerpoint/2010/main" val="950532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21FD4E-4FB1-8842-B670-D227EF0984C0}"/>
              </a:ext>
            </a:extLst>
          </p:cNvPr>
          <p:cNvSpPr>
            <a:spLocks noGrp="1"/>
          </p:cNvSpPr>
          <p:nvPr>
            <p:ph type="title"/>
          </p:nvPr>
        </p:nvSpPr>
        <p:spPr>
          <a:xfrm>
            <a:off x="457199" y="274638"/>
            <a:ext cx="10816390" cy="776175"/>
          </a:xfrm>
        </p:spPr>
        <p:txBody>
          <a:bodyPr>
            <a:noAutofit/>
          </a:bodyPr>
          <a:lstStyle/>
          <a:p>
            <a:r>
              <a:rPr lang="en-US" sz="3600" dirty="0"/>
              <a:t>Main Screen &gt; Record Data Drop-down Menu &gt; Snow Obs. &gt; Test Pit (PRO only)</a:t>
            </a:r>
          </a:p>
        </p:txBody>
      </p:sp>
      <p:pic>
        <p:nvPicPr>
          <p:cNvPr id="28" name="Picture 27" descr="Bottom line.tiff">
            <a:extLst>
              <a:ext uri="{FF2B5EF4-FFF2-40B4-BE49-F238E27FC236}">
                <a16:creationId xmlns:a16="http://schemas.microsoft.com/office/drawing/2014/main" id="{CECA0C1D-1A1D-434C-B4CD-3F262FF77231}"/>
              </a:ext>
            </a:extLst>
          </p:cNvPr>
          <p:cNvPicPr>
            <a:picLocks noChangeAspect="1"/>
          </p:cNvPicPr>
          <p:nvPr/>
        </p:nvPicPr>
        <p:blipFill>
          <a:blip r:embed="rId3"/>
          <a:stretch>
            <a:fillRect/>
          </a:stretch>
        </p:blipFill>
        <p:spPr>
          <a:xfrm>
            <a:off x="1346612" y="2614853"/>
            <a:ext cx="1907376" cy="2373834"/>
          </a:xfrm>
          <a:prstGeom prst="rect">
            <a:avLst/>
          </a:prstGeom>
        </p:spPr>
      </p:pic>
      <p:grpSp>
        <p:nvGrpSpPr>
          <p:cNvPr id="32" name="Group 11">
            <a:extLst>
              <a:ext uri="{FF2B5EF4-FFF2-40B4-BE49-F238E27FC236}">
                <a16:creationId xmlns:a16="http://schemas.microsoft.com/office/drawing/2014/main" id="{596F5F6B-A7BE-9444-BB9C-4AB5295472E9}"/>
              </a:ext>
            </a:extLst>
          </p:cNvPr>
          <p:cNvGrpSpPr/>
          <p:nvPr/>
        </p:nvGrpSpPr>
        <p:grpSpPr>
          <a:xfrm>
            <a:off x="1168058" y="2348347"/>
            <a:ext cx="2261955" cy="3254838"/>
            <a:chOff x="769436" y="2328032"/>
            <a:chExt cx="2261955" cy="3254838"/>
          </a:xfrm>
        </p:grpSpPr>
        <p:sp>
          <p:nvSpPr>
            <p:cNvPr id="33" name="TextBox 32">
              <a:extLst>
                <a:ext uri="{FF2B5EF4-FFF2-40B4-BE49-F238E27FC236}">
                  <a16:creationId xmlns:a16="http://schemas.microsoft.com/office/drawing/2014/main" id="{6E60A80B-8BFD-E24E-B11E-F04FF2F99CC4}"/>
                </a:ext>
              </a:extLst>
            </p:cNvPr>
            <p:cNvSpPr txBox="1"/>
            <p:nvPr/>
          </p:nvSpPr>
          <p:spPr>
            <a:xfrm>
              <a:off x="778666" y="2328032"/>
              <a:ext cx="2252725" cy="27699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Front Range Forecast</a:t>
              </a:r>
            </a:p>
          </p:txBody>
        </p:sp>
        <p:sp>
          <p:nvSpPr>
            <p:cNvPr id="34" name="TextBox 33">
              <a:extLst>
                <a:ext uri="{FF2B5EF4-FFF2-40B4-BE49-F238E27FC236}">
                  <a16:creationId xmlns:a16="http://schemas.microsoft.com/office/drawing/2014/main" id="{28E3F193-03CE-3740-8743-B4BD071EE217}"/>
                </a:ext>
              </a:extLst>
            </p:cNvPr>
            <p:cNvSpPr txBox="1"/>
            <p:nvPr/>
          </p:nvSpPr>
          <p:spPr>
            <a:xfrm>
              <a:off x="769436" y="5213538"/>
              <a:ext cx="1121707"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chemeClr val="bg1">
                      <a:lumMod val="65000"/>
                    </a:schemeClr>
                  </a:solidFill>
                </a:rPr>
                <a:t>Ad Space</a:t>
              </a:r>
            </a:p>
          </p:txBody>
        </p:sp>
        <p:sp>
          <p:nvSpPr>
            <p:cNvPr id="35" name="TextBox 34">
              <a:extLst>
                <a:ext uri="{FF2B5EF4-FFF2-40B4-BE49-F238E27FC236}">
                  <a16:creationId xmlns:a16="http://schemas.microsoft.com/office/drawing/2014/main" id="{55A0EF61-F4A3-F948-ADBF-694A3AFEE08F}"/>
                </a:ext>
              </a:extLst>
            </p:cNvPr>
            <p:cNvSpPr txBox="1"/>
            <p:nvPr/>
          </p:nvSpPr>
          <p:spPr>
            <a:xfrm>
              <a:off x="1909683" y="5213538"/>
              <a:ext cx="1121708" cy="369332"/>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srgbClr val="A6A6A6"/>
                  </a:solidFill>
                </a:rPr>
                <a:t>Ad Space</a:t>
              </a:r>
            </a:p>
          </p:txBody>
        </p:sp>
        <p:grpSp>
          <p:nvGrpSpPr>
            <p:cNvPr id="36" name="Group 26">
              <a:extLst>
                <a:ext uri="{FF2B5EF4-FFF2-40B4-BE49-F238E27FC236}">
                  <a16:creationId xmlns:a16="http://schemas.microsoft.com/office/drawing/2014/main" id="{3A1CB29B-A5A4-B44A-95E1-E821803E546A}"/>
                </a:ext>
              </a:extLst>
            </p:cNvPr>
            <p:cNvGrpSpPr/>
            <p:nvPr/>
          </p:nvGrpSpPr>
          <p:grpSpPr>
            <a:xfrm>
              <a:off x="771545" y="4971050"/>
              <a:ext cx="2250576" cy="235185"/>
              <a:chOff x="780815" y="4359184"/>
              <a:chExt cx="2276592" cy="235185"/>
            </a:xfrm>
          </p:grpSpPr>
          <p:sp>
            <p:nvSpPr>
              <p:cNvPr id="39" name="Rectangle 38">
                <a:extLst>
                  <a:ext uri="{FF2B5EF4-FFF2-40B4-BE49-F238E27FC236}">
                    <a16:creationId xmlns:a16="http://schemas.microsoft.com/office/drawing/2014/main" id="{9DC7B7E5-DE49-2241-82A2-87BF9DC8DA4C}"/>
                  </a:ext>
                </a:extLst>
              </p:cNvPr>
              <p:cNvSpPr/>
              <p:nvPr/>
            </p:nvSpPr>
            <p:spPr>
              <a:xfrm>
                <a:off x="780815" y="4359184"/>
                <a:ext cx="2276592"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pic>
            <p:nvPicPr>
              <p:cNvPr id="40" name="Picture 39" descr="infoicon.psd">
                <a:hlinkClick r:id="" action="ppaction://noaction"/>
                <a:extLst>
                  <a:ext uri="{FF2B5EF4-FFF2-40B4-BE49-F238E27FC236}">
                    <a16:creationId xmlns:a16="http://schemas.microsoft.com/office/drawing/2014/main" id="{B60A7220-CF28-4549-9FBC-B95112BF9749}"/>
                  </a:ext>
                </a:extLst>
              </p:cNvPr>
              <p:cNvPicPr>
                <a:picLocks noChangeAspect="1"/>
              </p:cNvPicPr>
              <p:nvPr/>
            </p:nvPicPr>
            <p:blipFill>
              <a:blip r:embed="rId4"/>
              <a:stretch>
                <a:fillRect/>
              </a:stretch>
            </p:blipFill>
            <p:spPr>
              <a:xfrm>
                <a:off x="2824081" y="4399029"/>
                <a:ext cx="196053" cy="186061"/>
              </a:xfrm>
              <a:prstGeom prst="rect">
                <a:avLst/>
              </a:prstGeom>
            </p:spPr>
          </p:pic>
        </p:grpSp>
        <p:pic>
          <p:nvPicPr>
            <p:cNvPr id="37" name="Picture 36" descr="homeicon.psd">
              <a:hlinkClick r:id="rId5" action="ppaction://hlinksldjump"/>
              <a:extLst>
                <a:ext uri="{FF2B5EF4-FFF2-40B4-BE49-F238E27FC236}">
                  <a16:creationId xmlns:a16="http://schemas.microsoft.com/office/drawing/2014/main" id="{E28ECCDC-3BB2-E644-AB5A-82F6953CC875}"/>
                </a:ext>
              </a:extLst>
            </p:cNvPr>
            <p:cNvPicPr>
              <a:picLocks noChangeAspect="1"/>
            </p:cNvPicPr>
            <p:nvPr/>
          </p:nvPicPr>
          <p:blipFill>
            <a:blip r:embed="rId6"/>
            <a:stretch>
              <a:fillRect/>
            </a:stretch>
          </p:blipFill>
          <p:spPr>
            <a:xfrm>
              <a:off x="796903" y="2370106"/>
              <a:ext cx="218424" cy="215348"/>
            </a:xfrm>
            <a:prstGeom prst="rect">
              <a:avLst/>
            </a:prstGeom>
          </p:spPr>
        </p:pic>
        <p:pic>
          <p:nvPicPr>
            <p:cNvPr id="38" name="Picture 37" descr="worldicon.psd">
              <a:hlinkClick r:id="rId7"/>
              <a:extLst>
                <a:ext uri="{FF2B5EF4-FFF2-40B4-BE49-F238E27FC236}">
                  <a16:creationId xmlns:a16="http://schemas.microsoft.com/office/drawing/2014/main" id="{BECB7654-DA9F-EB4B-B60C-4D7A02F44865}"/>
                </a:ext>
              </a:extLst>
            </p:cNvPr>
            <p:cNvPicPr>
              <a:picLocks noChangeAspect="1"/>
            </p:cNvPicPr>
            <p:nvPr/>
          </p:nvPicPr>
          <p:blipFill>
            <a:blip r:embed="rId8"/>
            <a:stretch>
              <a:fillRect/>
            </a:stretch>
          </p:blipFill>
          <p:spPr>
            <a:xfrm>
              <a:off x="830006" y="5004932"/>
              <a:ext cx="188645" cy="180892"/>
            </a:xfrm>
            <a:prstGeom prst="rect">
              <a:avLst/>
            </a:prstGeom>
          </p:spPr>
        </p:pic>
      </p:grpSp>
      <p:sp>
        <p:nvSpPr>
          <p:cNvPr id="41" name="Right Arrow 40">
            <a:extLst>
              <a:ext uri="{FF2B5EF4-FFF2-40B4-BE49-F238E27FC236}">
                <a16:creationId xmlns:a16="http://schemas.microsoft.com/office/drawing/2014/main" id="{BDE74149-986F-4B40-A91B-43D363E4C88E}"/>
              </a:ext>
            </a:extLst>
          </p:cNvPr>
          <p:cNvSpPr/>
          <p:nvPr/>
        </p:nvSpPr>
        <p:spPr>
          <a:xfrm flipH="1">
            <a:off x="3165246" y="2416223"/>
            <a:ext cx="148325" cy="12979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phone template.tiff">
            <a:extLst>
              <a:ext uri="{FF2B5EF4-FFF2-40B4-BE49-F238E27FC236}">
                <a16:creationId xmlns:a16="http://schemas.microsoft.com/office/drawing/2014/main" id="{AE576590-D295-0C4B-8973-D44FD228C738}"/>
              </a:ext>
            </a:extLst>
          </p:cNvPr>
          <p:cNvPicPr>
            <a:picLocks noChangeAspect="1"/>
          </p:cNvPicPr>
          <p:nvPr/>
        </p:nvPicPr>
        <p:blipFill>
          <a:blip r:embed="rId9"/>
          <a:stretch>
            <a:fillRect/>
          </a:stretch>
        </p:blipFill>
        <p:spPr>
          <a:xfrm>
            <a:off x="855795" y="1133573"/>
            <a:ext cx="2888463" cy="5390511"/>
          </a:xfrm>
          <a:prstGeom prst="rect">
            <a:avLst/>
          </a:prstGeom>
        </p:spPr>
      </p:pic>
      <p:grpSp>
        <p:nvGrpSpPr>
          <p:cNvPr id="43" name="Group 24">
            <a:extLst>
              <a:ext uri="{FF2B5EF4-FFF2-40B4-BE49-F238E27FC236}">
                <a16:creationId xmlns:a16="http://schemas.microsoft.com/office/drawing/2014/main" id="{E565E344-F377-0B4B-B246-044B73162F81}"/>
              </a:ext>
            </a:extLst>
          </p:cNvPr>
          <p:cNvGrpSpPr/>
          <p:nvPr/>
        </p:nvGrpSpPr>
        <p:grpSpPr>
          <a:xfrm>
            <a:off x="1170167" y="2348347"/>
            <a:ext cx="2259846" cy="3254838"/>
            <a:chOff x="771545" y="2328032"/>
            <a:chExt cx="2259846" cy="2878203"/>
          </a:xfrm>
        </p:grpSpPr>
        <p:sp>
          <p:nvSpPr>
            <p:cNvPr id="44" name="TextBox 43">
              <a:extLst>
                <a:ext uri="{FF2B5EF4-FFF2-40B4-BE49-F238E27FC236}">
                  <a16:creationId xmlns:a16="http://schemas.microsoft.com/office/drawing/2014/main" id="{4D7D5F85-0B42-4A41-98E1-9E38CBAE3821}"/>
                </a:ext>
              </a:extLst>
            </p:cNvPr>
            <p:cNvSpPr txBox="1"/>
            <p:nvPr/>
          </p:nvSpPr>
          <p:spPr>
            <a:xfrm>
              <a:off x="778666" y="2328032"/>
              <a:ext cx="2252725" cy="244946"/>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200" dirty="0"/>
                <a:t>Test Pit</a:t>
              </a:r>
            </a:p>
          </p:txBody>
        </p:sp>
        <p:sp>
          <p:nvSpPr>
            <p:cNvPr id="48" name="Rectangle 47">
              <a:extLst>
                <a:ext uri="{FF2B5EF4-FFF2-40B4-BE49-F238E27FC236}">
                  <a16:creationId xmlns:a16="http://schemas.microsoft.com/office/drawing/2014/main" id="{8464DB3F-92BE-F64B-9FC7-3E82E9A14E18}"/>
                </a:ext>
              </a:extLst>
            </p:cNvPr>
            <p:cNvSpPr/>
            <p:nvPr/>
          </p:nvSpPr>
          <p:spPr>
            <a:xfrm>
              <a:off x="771545" y="4971050"/>
              <a:ext cx="2250576" cy="235185"/>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50" dirty="0">
                  <a:solidFill>
                    <a:schemeClr val="tx2">
                      <a:lumMod val="20000"/>
                      <a:lumOff val="80000"/>
                    </a:schemeClr>
                  </a:solidFill>
                </a:rPr>
                <a:t>©2009 Renaissance Recreation. All Rights reserved.</a:t>
              </a:r>
            </a:p>
          </p:txBody>
        </p:sp>
      </p:grpSp>
      <p:pic>
        <p:nvPicPr>
          <p:cNvPr id="3" name="Picture 2">
            <a:extLst>
              <a:ext uri="{FF2B5EF4-FFF2-40B4-BE49-F238E27FC236}">
                <a16:creationId xmlns:a16="http://schemas.microsoft.com/office/drawing/2014/main" id="{C790EC30-7DC0-EE48-9F6C-9C9B5D2DB026}"/>
              </a:ext>
            </a:extLst>
          </p:cNvPr>
          <p:cNvPicPr>
            <a:picLocks noChangeAspect="1"/>
          </p:cNvPicPr>
          <p:nvPr/>
        </p:nvPicPr>
        <p:blipFill>
          <a:blip r:embed="rId10"/>
          <a:stretch>
            <a:fillRect/>
          </a:stretch>
        </p:blipFill>
        <p:spPr>
          <a:xfrm>
            <a:off x="1168057" y="2634430"/>
            <a:ext cx="2271225" cy="2666951"/>
          </a:xfrm>
          <a:prstGeom prst="rect">
            <a:avLst/>
          </a:prstGeom>
        </p:spPr>
      </p:pic>
      <p:pic>
        <p:nvPicPr>
          <p:cNvPr id="6" name="Picture 5">
            <a:extLst>
              <a:ext uri="{FF2B5EF4-FFF2-40B4-BE49-F238E27FC236}">
                <a16:creationId xmlns:a16="http://schemas.microsoft.com/office/drawing/2014/main" id="{9F46068B-8096-144F-94E1-83FE3A8732A4}"/>
              </a:ext>
            </a:extLst>
          </p:cNvPr>
          <p:cNvPicPr>
            <a:picLocks noChangeAspect="1"/>
          </p:cNvPicPr>
          <p:nvPr/>
        </p:nvPicPr>
        <p:blipFill>
          <a:blip r:embed="rId11"/>
          <a:stretch>
            <a:fillRect/>
          </a:stretch>
        </p:blipFill>
        <p:spPr>
          <a:xfrm>
            <a:off x="6104331" y="1409602"/>
            <a:ext cx="1213523" cy="1618030"/>
          </a:xfrm>
          <a:prstGeom prst="rect">
            <a:avLst/>
          </a:prstGeom>
        </p:spPr>
      </p:pic>
      <p:pic>
        <p:nvPicPr>
          <p:cNvPr id="8" name="Picture 7">
            <a:extLst>
              <a:ext uri="{FF2B5EF4-FFF2-40B4-BE49-F238E27FC236}">
                <a16:creationId xmlns:a16="http://schemas.microsoft.com/office/drawing/2014/main" id="{DC9C117B-FDA3-A248-81E8-1298226BE976}"/>
              </a:ext>
            </a:extLst>
          </p:cNvPr>
          <p:cNvPicPr>
            <a:picLocks noChangeAspect="1"/>
          </p:cNvPicPr>
          <p:nvPr/>
        </p:nvPicPr>
        <p:blipFill>
          <a:blip r:embed="rId12"/>
          <a:stretch>
            <a:fillRect/>
          </a:stretch>
        </p:blipFill>
        <p:spPr>
          <a:xfrm>
            <a:off x="4634520" y="1336011"/>
            <a:ext cx="1186311" cy="600570"/>
          </a:xfrm>
          <a:prstGeom prst="rect">
            <a:avLst/>
          </a:prstGeom>
        </p:spPr>
      </p:pic>
      <p:pic>
        <p:nvPicPr>
          <p:cNvPr id="10" name="Picture 9">
            <a:extLst>
              <a:ext uri="{FF2B5EF4-FFF2-40B4-BE49-F238E27FC236}">
                <a16:creationId xmlns:a16="http://schemas.microsoft.com/office/drawing/2014/main" id="{ED666A97-887A-B444-B6F1-BD3210E403F7}"/>
              </a:ext>
            </a:extLst>
          </p:cNvPr>
          <p:cNvPicPr>
            <a:picLocks noChangeAspect="1"/>
          </p:cNvPicPr>
          <p:nvPr/>
        </p:nvPicPr>
        <p:blipFill>
          <a:blip r:embed="rId13"/>
          <a:stretch>
            <a:fillRect/>
          </a:stretch>
        </p:blipFill>
        <p:spPr>
          <a:xfrm>
            <a:off x="4612915" y="2546013"/>
            <a:ext cx="1192887" cy="2117374"/>
          </a:xfrm>
          <a:prstGeom prst="rect">
            <a:avLst/>
          </a:prstGeom>
        </p:spPr>
      </p:pic>
      <p:pic>
        <p:nvPicPr>
          <p:cNvPr id="12" name="Picture 11">
            <a:extLst>
              <a:ext uri="{FF2B5EF4-FFF2-40B4-BE49-F238E27FC236}">
                <a16:creationId xmlns:a16="http://schemas.microsoft.com/office/drawing/2014/main" id="{6EFCDACE-98E1-C844-AA3C-4AFC6CACC371}"/>
              </a:ext>
            </a:extLst>
          </p:cNvPr>
          <p:cNvPicPr>
            <a:picLocks noChangeAspect="1"/>
          </p:cNvPicPr>
          <p:nvPr/>
        </p:nvPicPr>
        <p:blipFill>
          <a:blip r:embed="rId14"/>
          <a:stretch>
            <a:fillRect/>
          </a:stretch>
        </p:blipFill>
        <p:spPr>
          <a:xfrm>
            <a:off x="6106534" y="3459123"/>
            <a:ext cx="1016051" cy="1354734"/>
          </a:xfrm>
          <a:prstGeom prst="rect">
            <a:avLst/>
          </a:prstGeom>
        </p:spPr>
      </p:pic>
      <p:pic>
        <p:nvPicPr>
          <p:cNvPr id="55" name="Picture 54">
            <a:hlinkClick r:id="rId15" action="ppaction://hlinksldjump"/>
            <a:extLst>
              <a:ext uri="{FF2B5EF4-FFF2-40B4-BE49-F238E27FC236}">
                <a16:creationId xmlns:a16="http://schemas.microsoft.com/office/drawing/2014/main" id="{E50A355D-E648-DB4A-B054-410C8C262CC3}"/>
              </a:ext>
            </a:extLst>
          </p:cNvPr>
          <p:cNvPicPr>
            <a:picLocks noChangeAspect="1"/>
          </p:cNvPicPr>
          <p:nvPr/>
        </p:nvPicPr>
        <p:blipFill>
          <a:blip r:embed="rId16"/>
          <a:stretch>
            <a:fillRect/>
          </a:stretch>
        </p:blipFill>
        <p:spPr>
          <a:xfrm>
            <a:off x="3176039" y="2342652"/>
            <a:ext cx="256413" cy="255362"/>
          </a:xfrm>
          <a:prstGeom prst="rect">
            <a:avLst/>
          </a:prstGeom>
        </p:spPr>
      </p:pic>
      <p:pic>
        <p:nvPicPr>
          <p:cNvPr id="56" name="Picture 55">
            <a:hlinkClick r:id="rId17"/>
            <a:extLst>
              <a:ext uri="{FF2B5EF4-FFF2-40B4-BE49-F238E27FC236}">
                <a16:creationId xmlns:a16="http://schemas.microsoft.com/office/drawing/2014/main" id="{F0454452-4462-E14A-B044-EC8A7768BF8E}"/>
              </a:ext>
            </a:extLst>
          </p:cNvPr>
          <p:cNvPicPr>
            <a:picLocks noChangeAspect="1"/>
          </p:cNvPicPr>
          <p:nvPr/>
        </p:nvPicPr>
        <p:blipFill>
          <a:blip r:embed="rId18"/>
          <a:stretch>
            <a:fillRect/>
          </a:stretch>
        </p:blipFill>
        <p:spPr>
          <a:xfrm>
            <a:off x="3181713" y="5307786"/>
            <a:ext cx="242694" cy="241700"/>
          </a:xfrm>
          <a:prstGeom prst="rect">
            <a:avLst/>
          </a:prstGeom>
        </p:spPr>
      </p:pic>
      <p:pic>
        <p:nvPicPr>
          <p:cNvPr id="57" name="Picture 56">
            <a:hlinkClick r:id="rId19"/>
            <a:extLst>
              <a:ext uri="{FF2B5EF4-FFF2-40B4-BE49-F238E27FC236}">
                <a16:creationId xmlns:a16="http://schemas.microsoft.com/office/drawing/2014/main" id="{C86E0D9B-ABFF-4944-B25E-431FEF0572B2}"/>
              </a:ext>
            </a:extLst>
          </p:cNvPr>
          <p:cNvPicPr>
            <a:picLocks noChangeAspect="1"/>
          </p:cNvPicPr>
          <p:nvPr/>
        </p:nvPicPr>
        <p:blipFill>
          <a:blip r:embed="rId20"/>
          <a:stretch>
            <a:fillRect/>
          </a:stretch>
        </p:blipFill>
        <p:spPr>
          <a:xfrm>
            <a:off x="1196816" y="5308855"/>
            <a:ext cx="242696" cy="241701"/>
          </a:xfrm>
          <a:prstGeom prst="rect">
            <a:avLst/>
          </a:prstGeom>
        </p:spPr>
      </p:pic>
      <p:pic>
        <p:nvPicPr>
          <p:cNvPr id="58" name="Picture 57">
            <a:hlinkClick r:id="rId21" action="ppaction://hlinksldjump"/>
            <a:extLst>
              <a:ext uri="{FF2B5EF4-FFF2-40B4-BE49-F238E27FC236}">
                <a16:creationId xmlns:a16="http://schemas.microsoft.com/office/drawing/2014/main" id="{43210B50-0D84-BE4E-8037-2023CE3923B5}"/>
              </a:ext>
            </a:extLst>
          </p:cNvPr>
          <p:cNvPicPr>
            <a:picLocks noChangeAspect="1"/>
          </p:cNvPicPr>
          <p:nvPr/>
        </p:nvPicPr>
        <p:blipFill>
          <a:blip r:embed="rId22"/>
          <a:stretch>
            <a:fillRect/>
          </a:stretch>
        </p:blipFill>
        <p:spPr>
          <a:xfrm>
            <a:off x="1199590" y="2344017"/>
            <a:ext cx="255042" cy="253997"/>
          </a:xfrm>
          <a:prstGeom prst="rect">
            <a:avLst/>
          </a:prstGeom>
        </p:spPr>
      </p:pic>
      <p:sp>
        <p:nvSpPr>
          <p:cNvPr id="29" name="TextBox 28">
            <a:extLst>
              <a:ext uri="{FF2B5EF4-FFF2-40B4-BE49-F238E27FC236}">
                <a16:creationId xmlns:a16="http://schemas.microsoft.com/office/drawing/2014/main" id="{09EBC8E5-7D73-C841-B4D5-18EAC278B2CF}"/>
              </a:ext>
            </a:extLst>
          </p:cNvPr>
          <p:cNvSpPr txBox="1"/>
          <p:nvPr/>
        </p:nvSpPr>
        <p:spPr>
          <a:xfrm>
            <a:off x="7914911" y="4266057"/>
            <a:ext cx="3964576" cy="1477328"/>
          </a:xfrm>
          <a:prstGeom prst="rect">
            <a:avLst/>
          </a:prstGeom>
          <a:noFill/>
        </p:spPr>
        <p:txBody>
          <a:bodyPr wrap="square" rtlCol="0">
            <a:spAutoFit/>
          </a:bodyPr>
          <a:lstStyle/>
          <a:p>
            <a:r>
              <a:rPr lang="en-US" b="1" dirty="0"/>
              <a:t>Features:</a:t>
            </a:r>
          </a:p>
          <a:p>
            <a:pPr marL="171450" indent="-171450">
              <a:buFontTx/>
              <a:buChar char="-"/>
            </a:pPr>
            <a:r>
              <a:rPr lang="en-US" sz="1200" dirty="0"/>
              <a:t>Same Base Features as Quick </a:t>
            </a:r>
            <a:r>
              <a:rPr lang="en-US" sz="1200" dirty="0" err="1"/>
              <a:t>Obs</a:t>
            </a:r>
            <a:endParaRPr lang="en-US" sz="1200" dirty="0"/>
          </a:p>
          <a:p>
            <a:pPr marL="171450" indent="-171450">
              <a:buFontTx/>
              <a:buChar char="-"/>
            </a:pPr>
            <a:r>
              <a:rPr lang="en-US" sz="1200" dirty="0"/>
              <a:t>Addition of Snow Pit Layers </a:t>
            </a:r>
          </a:p>
          <a:p>
            <a:pPr marL="171450" indent="-171450">
              <a:buFontTx/>
              <a:buChar char="-"/>
            </a:pPr>
            <a:r>
              <a:rPr lang="en-US" sz="1200" dirty="0"/>
              <a:t>View Snow Pit Diagram </a:t>
            </a:r>
          </a:p>
          <a:p>
            <a:pPr marL="171450" indent="-171450">
              <a:buFontTx/>
              <a:buChar char="-"/>
            </a:pPr>
            <a:r>
              <a:rPr lang="en-US" sz="1200" dirty="0"/>
              <a:t>Calculate Yellow Flags</a:t>
            </a:r>
          </a:p>
          <a:p>
            <a:pPr marL="171450" indent="-171450">
              <a:buFontTx/>
              <a:buChar char="-"/>
            </a:pPr>
            <a:r>
              <a:rPr lang="en-US" sz="1200" dirty="0"/>
              <a:t>Record snow crystals</a:t>
            </a:r>
          </a:p>
          <a:p>
            <a:pPr marL="171450" indent="-171450">
              <a:buFontTx/>
              <a:buChar char="-"/>
            </a:pPr>
            <a:endParaRPr lang="en-US" sz="1200" dirty="0"/>
          </a:p>
        </p:txBody>
      </p:sp>
      <p:sp>
        <p:nvSpPr>
          <p:cNvPr id="2" name="TextBox 1">
            <a:extLst>
              <a:ext uri="{FF2B5EF4-FFF2-40B4-BE49-F238E27FC236}">
                <a16:creationId xmlns:a16="http://schemas.microsoft.com/office/drawing/2014/main" id="{583F981A-D62B-9444-97C5-66B7820BEC82}"/>
              </a:ext>
            </a:extLst>
          </p:cNvPr>
          <p:cNvSpPr txBox="1"/>
          <p:nvPr/>
        </p:nvSpPr>
        <p:spPr>
          <a:xfrm>
            <a:off x="7914911" y="1936580"/>
            <a:ext cx="4408714" cy="2031325"/>
          </a:xfrm>
          <a:prstGeom prst="rect">
            <a:avLst/>
          </a:prstGeom>
          <a:noFill/>
        </p:spPr>
        <p:txBody>
          <a:bodyPr wrap="square" rtlCol="0">
            <a:spAutoFit/>
          </a:bodyPr>
          <a:lstStyle/>
          <a:p>
            <a:r>
              <a:rPr lang="en-US" b="1" dirty="0"/>
              <a:t>Notes:</a:t>
            </a:r>
          </a:p>
          <a:p>
            <a:r>
              <a:rPr lang="en-US" sz="1200" dirty="0"/>
              <a:t>This “test pit” will only be accessed by PRO users. It will allow them to view and access all of the features of the “snow </a:t>
            </a:r>
            <a:r>
              <a:rPr lang="en-US" sz="1200" dirty="0" err="1"/>
              <a:t>obs</a:t>
            </a:r>
            <a:r>
              <a:rPr lang="en-US" sz="1200" dirty="0"/>
              <a:t>” page plus the addition of viewing and editing snow layers and snow pits. The only change is there needs to be a new button added after “snow pit layer” that says “calculate yellow flags”. This will trigger an analysis of their data from the snow layers, preforming the calculations and labeling the layers with the appropriate flags on the “snow pit diagram” screen.</a:t>
            </a:r>
          </a:p>
          <a:p>
            <a:endParaRPr lang="en-US" sz="1200" dirty="0"/>
          </a:p>
        </p:txBody>
      </p:sp>
    </p:spTree>
    <p:extLst>
      <p:ext uri="{BB962C8B-B14F-4D97-AF65-F5344CB8AC3E}">
        <p14:creationId xmlns:p14="http://schemas.microsoft.com/office/powerpoint/2010/main" val="386748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12929</TotalTime>
  <Words>7077</Words>
  <Application>Microsoft Macintosh PowerPoint</Application>
  <PresentationFormat>Widescreen</PresentationFormat>
  <Paragraphs>1210</Paragraphs>
  <Slides>70</Slides>
  <Notes>68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Calibri</vt:lpstr>
      <vt:lpstr>Calibri Light</vt:lpstr>
      <vt:lpstr>Office Theme</vt:lpstr>
      <vt:lpstr>Free Version</vt:lpstr>
      <vt:lpstr>PRO Version: $19.99 Annual Donation</vt:lpstr>
      <vt:lpstr>Main Screen </vt:lpstr>
      <vt:lpstr>Main Screen &gt; W/Scroll Down </vt:lpstr>
      <vt:lpstr>Main Screen &gt; W/Scroll Down &gt; Login/Sign up</vt:lpstr>
      <vt:lpstr>Main Screen &gt; Record Data Drop-down Menu</vt:lpstr>
      <vt:lpstr>Main Screen &gt; Record Data Drop-down Menu &gt; Snow Obs. Sub-menu</vt:lpstr>
      <vt:lpstr>Main Screen &gt; Record Data Drop-down Menu &gt; Snow Obs. &gt; Quick Observation</vt:lpstr>
      <vt:lpstr>Main Screen &gt; Record Data Drop-down Menu &gt; Snow Obs. &gt; Test Pit (PRO only)</vt:lpstr>
      <vt:lpstr>Main Screen &gt; Record Data Drop-down Menu &gt; Snow Obs. &gt; Full Pit (PRO only)</vt:lpstr>
      <vt:lpstr>Main Screen &gt; Record Data Drop-down Menu &gt; Weather Obs.</vt:lpstr>
      <vt:lpstr>Main Screen &gt; Record Data Drop-down Menu &gt; Avalanche Obs. Sub-Menu</vt:lpstr>
      <vt:lpstr>Main Screen &gt; Record Data Drop-down Menu &gt; Avalanche Obs. &gt; Quick Obs./ Note</vt:lpstr>
      <vt:lpstr>Main Screen &gt; Record Data Drop-down Menu &gt; Avalanche Obs. &gt; Quick Investigation (PRO only)</vt:lpstr>
      <vt:lpstr>Main Screen &gt; Record Data Drop-down Menu &gt; Avalanche Obs. &gt; Full Investigation (PRO only)</vt:lpstr>
      <vt:lpstr>Main Screen &gt; View Data Drop-Down Menu</vt:lpstr>
      <vt:lpstr>Main Screen &gt; View Data Drop-Down Menu &gt; My Data</vt:lpstr>
      <vt:lpstr>Main Screen &gt; View Data Drop-Down Menu &gt; My Data + My Groups</vt:lpstr>
      <vt:lpstr>Main Screen &gt; View Data Drop-Down Menu &gt; All Data</vt:lpstr>
      <vt:lpstr>Main Screen &gt; Share Data Drop-Down Menu</vt:lpstr>
      <vt:lpstr>Main Screen &gt; Share Data Drop-Down Menu &gt; My Groups</vt:lpstr>
      <vt:lpstr>Main Screen &gt; Share Data Drop-Down Menu &gt; My Groups &gt; Group A</vt:lpstr>
      <vt:lpstr>Main Screen &gt; Share Data Drop-Down Menu &gt; Public Groups</vt:lpstr>
      <vt:lpstr>Main Screen &gt; Share Data Drop-Down Menu &gt; Avalanche Centers</vt:lpstr>
      <vt:lpstr>Main Screen &gt; Share Data Drop-Down Menu &gt; Share Via</vt:lpstr>
      <vt:lpstr>Main Screen &gt; Toolbox Drop-Down Menu</vt:lpstr>
      <vt:lpstr>Main Screen &gt; Toolbox Drop-Down Menu &gt; Trip Planner</vt:lpstr>
      <vt:lpstr>Main Screen &gt; Toolbox Drop-Down Menu &gt; Trip Planner &gt; Trip Planner (New Trip)</vt:lpstr>
      <vt:lpstr>Main Screen &gt; Toolbox Drop-Down Menu &gt; Trip Planner &gt; Trip Planner (New Trip) &gt; General Info</vt:lpstr>
      <vt:lpstr>Main Screen &gt; Toolbox Drop-Down Menu &gt; Trip Planner &gt; Trip Planner (New Trip) &gt; Group</vt:lpstr>
      <vt:lpstr>Main Screen &gt; Toolbox Drop-Down Menu &gt; Trip Planner &gt; Trip Planner (New Trip) &gt; Group &gt; New Group</vt:lpstr>
      <vt:lpstr>Main Screen &gt; Toolbox Drop-Down Menu &gt; Trip Planner &gt; Trip Planner (New Trip) &gt; Group &gt; Group Edit</vt:lpstr>
      <vt:lpstr>Main Screen &gt; Toolbox Drop-Down Menu &gt; Trip Planner &gt; Trip Planner (New Trip) &gt; Group &gt; Group Edit &gt; Group Settings</vt:lpstr>
      <vt:lpstr>Main Screen &gt; Toolbox Drop-Down Menu &gt; Trip Planner &gt; Trip Planner (New Trip) &gt; Group &gt; Group Manager &gt; Group Edit &gt; New Member Sub Menu</vt:lpstr>
      <vt:lpstr>Main Screen &gt; Toolbox Drop-Down Menu &gt; Master Planner &gt; Trip Planner (New Trip) &gt; Group &gt; Group Manager &gt; Group Edit &gt; New Member Sub Menu &gt; Member Lookup</vt:lpstr>
      <vt:lpstr>Main Screen &gt; Toolbox Drop-Down Menu &gt; Master Planner &gt; Trip Planner (New Trip) &gt; Group &gt; Group Manager &gt; Group Edit &gt; New Member Sub Menu &gt; Add New Member</vt:lpstr>
      <vt:lpstr>Main Screen &gt; Toolbox Drop-Down Menu &gt; Master Planner &gt; Trip Planner (New Trip) &gt; Avalanche Hazard</vt:lpstr>
      <vt:lpstr>Main Screen &gt; Toolbox Drop-Down Menu &gt; Master Planner &gt; Trip Planner (New Trip) &gt; Trip Info</vt:lpstr>
      <vt:lpstr>Main Screen &gt; Toolbox Drop-Down Menu &gt; Master Planner &gt; Trip Planner (New Trip) &gt; Emergency Plan</vt:lpstr>
      <vt:lpstr>Main Screen &gt; Toolbox Drop-Down Menu &gt; Master Planner &gt; Run Trip</vt:lpstr>
      <vt:lpstr>Main Screen &gt; Toolbox Drop-Down Menu &gt; Master Planner &gt; Run Trip &gt; Enter Quick Obs.</vt:lpstr>
      <vt:lpstr>Main Screen &gt; Toolbox Drop-Down Menu &gt; Master Planner &gt; Run Trip &gt; Trip A Info</vt:lpstr>
      <vt:lpstr>Main Screen &gt; Toolbox Drop-Down Menu &gt; Master Planner &gt; Run Trip &gt; Plan</vt:lpstr>
      <vt:lpstr>Main Screen &gt; Toolbox Drop-Down Menu &gt; Master Planner &gt; Run Trip &gt; Ride</vt:lpstr>
      <vt:lpstr>Main Screen &gt; Toolbox Drop-Down Menu &gt; Master Planner &gt; Run Trip &gt; Debrief</vt:lpstr>
      <vt:lpstr>Main Screen &gt; Toolbox Drop-Down Menu &gt; Master Planner &gt; Run Trip &gt; Debrief &gt; Summarize Conditions</vt:lpstr>
      <vt:lpstr>Main Screen &gt; Toolbox Drop-Down Menu &gt; Master Planner &gt; Run Trip &gt; Debrief &gt; Review Decisions</vt:lpstr>
      <vt:lpstr>Main Screen &gt; Toolbox Drop-Down Menu &gt; Master Planner &gt; Run Trip &gt; Debrief &gt; Improve</vt:lpstr>
      <vt:lpstr>Main Screen &gt; Toolbox Drop-Down Menu &gt; Run Logger</vt:lpstr>
      <vt:lpstr>Main Screen &gt; Toolbox Drop-Down Menu &gt; Run Logger &gt; Run Editer/New Trip</vt:lpstr>
      <vt:lpstr>Main Screen &gt; Toolbox Drop-Down Menu &gt; Rescue Guide</vt:lpstr>
      <vt:lpstr>Main Screen &gt; Toolbox Drop-Down Menu &gt; Reference Info</vt:lpstr>
      <vt:lpstr>Main Screen &gt; Toolbox Drop-Down Menu &gt; Reference Info &gt; Avalanche Problems Info</vt:lpstr>
      <vt:lpstr>Main Screen &gt; Toolbox Drop-Down Menu &gt; Reference Info &gt; Avalanche Danger Scale </vt:lpstr>
      <vt:lpstr>Main Screen &gt; Toolbox Drop-Down Menu &gt; Reference Info &gt; Tendency for Fx in Field Tests </vt:lpstr>
      <vt:lpstr>Main Screen &gt; Toolbox Drop-Down Menu &gt; Reference Info &gt; Structure of Avalanche Problem </vt:lpstr>
      <vt:lpstr>Main Screen &gt; Toolbox Drop-Down Menu &gt; Reference Info &gt; Likelihood of Avalanches </vt:lpstr>
      <vt:lpstr>Main Screen &gt; Toolbox Drop-Down Menu &gt; Reference Info &gt; Distractive Size Class System</vt:lpstr>
      <vt:lpstr>Main Screen &gt; Toolbox Drop-Down Menu &gt; Reference Info &gt; Yellow Flag Info </vt:lpstr>
      <vt:lpstr>Main Screen &gt; Toolbox Drop-Down Menu &gt; Clinometer</vt:lpstr>
      <vt:lpstr>Main Screen &gt; Toolbox Drop-Down Menu &gt; Compass</vt:lpstr>
      <vt:lpstr>Main Screen &gt; Toolbox Drop-Down Menu &gt; Crystal Card Tool/Library</vt:lpstr>
      <vt:lpstr>Main Screen &gt; Toolbox Drop-Down Menu &gt; Crystal Card Tool/Library Drop-Down</vt:lpstr>
      <vt:lpstr>Main Screen &gt; Toolbox Drop-Down Menu &gt; Crystal Card Tool/Library Expanded</vt:lpstr>
      <vt:lpstr>Main Screen &gt; Toolbox Drop-Down Menu &gt; Crystal Card Tool/Library Selected</vt:lpstr>
      <vt:lpstr>Main Screen &gt; Settings Drop-Down Menu </vt:lpstr>
      <vt:lpstr>Main Screen &gt; Researchers Drop-Down Menu (web only)</vt:lpstr>
      <vt:lpstr>Main Screen &gt; Researchers Drop-Down Menu &gt; My Data Downloads</vt:lpstr>
      <vt:lpstr>Main Screen &gt; Researchers Drop-Down Menu &gt; My Data Access</vt:lpstr>
      <vt:lpstr>Main Screen &gt; Researchers Drop-Down Menu &gt; View ALL Data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Screen &gt; </dc:title>
  <dc:creator>Murphy, Michael</dc:creator>
  <cp:lastModifiedBy>Murphy, Michael</cp:lastModifiedBy>
  <cp:revision>136</cp:revision>
  <dcterms:created xsi:type="dcterms:W3CDTF">2019-08-28T21:01:53Z</dcterms:created>
  <dcterms:modified xsi:type="dcterms:W3CDTF">2019-09-11T11:12:43Z</dcterms:modified>
</cp:coreProperties>
</file>